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7" r:id="rId4"/>
    <p:sldId id="258" r:id="rId5"/>
    <p:sldId id="261" r:id="rId6"/>
    <p:sldId id="259" r:id="rId7"/>
    <p:sldId id="262" r:id="rId8"/>
    <p:sldId id="264" r:id="rId9"/>
    <p:sldId id="263" r:id="rId10"/>
    <p:sldId id="265" r:id="rId11"/>
    <p:sldId id="266" r:id="rId12"/>
    <p:sldId id="267" r:id="rId13"/>
    <p:sldId id="268" r:id="rId14"/>
    <p:sldId id="269" r:id="rId15"/>
    <p:sldId id="270" r:id="rId1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Stil Yok, Kılavuz Yok">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20.11.2020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20.11.2020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20.11.2020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20.11.2020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20.11.2020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20.11.2020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20.11.2020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20.11.2020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20.11.2020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20.11.2020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20.11.2020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20.11.2020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6" Type="http://schemas.openxmlformats.org/officeDocument/2006/relationships/image" Target="../media/image1.pn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467544" y="548680"/>
            <a:ext cx="8208912" cy="5832648"/>
          </a:xfrm>
        </p:spPr>
        <p:txBody>
          <a:bodyPr>
            <a:normAutofit fontScale="70000" lnSpcReduction="20000"/>
          </a:bodyPr>
          <a:lstStyle/>
          <a:p>
            <a:r>
              <a:rPr lang="tr-TR" u="sng" dirty="0" smtClean="0">
                <a:solidFill>
                  <a:srgbClr val="FF0000"/>
                </a:solidFill>
              </a:rPr>
              <a:t>TEMİZLİK ARAÇLARI</a:t>
            </a:r>
          </a:p>
          <a:p>
            <a:pPr algn="l"/>
            <a:r>
              <a:rPr lang="tr-TR" dirty="0">
                <a:solidFill>
                  <a:srgbClr val="FF0000"/>
                </a:solidFill>
              </a:rPr>
              <a:t>	</a:t>
            </a:r>
            <a:r>
              <a:rPr lang="tr-TR" dirty="0" smtClean="0">
                <a:solidFill>
                  <a:schemeClr val="tx1"/>
                </a:solidFill>
              </a:rPr>
              <a:t>Temizliğin başarılı olması bu amaçla kullanılacak malzemenin iyi seçilmiş olmasına ve doğru kullanımına bağlıdır. Kullanılan malzemelerin, otel personelinin daha az zaman ve enerji harcayarak işlerini yürütmesine yardımcı olacak türden seçilmesi gerekmektedir.</a:t>
            </a:r>
          </a:p>
          <a:p>
            <a:pPr algn="l"/>
            <a:endParaRPr lang="tr-TR" dirty="0" smtClean="0">
              <a:solidFill>
                <a:srgbClr val="C00000"/>
              </a:solidFill>
            </a:endParaRPr>
          </a:p>
          <a:p>
            <a:pPr algn="l"/>
            <a:r>
              <a:rPr lang="tr-TR" dirty="0" smtClean="0">
                <a:solidFill>
                  <a:srgbClr val="C00000"/>
                </a:solidFill>
              </a:rPr>
              <a:t>Malzeme seçiminde göz önünde bulundurulması gereken hususlar;</a:t>
            </a:r>
          </a:p>
          <a:p>
            <a:pPr algn="l"/>
            <a:r>
              <a:rPr lang="tr-TR" dirty="0" smtClean="0">
                <a:solidFill>
                  <a:schemeClr val="tx1"/>
                </a:solidFill>
              </a:rPr>
              <a:t>1-Materyalin </a:t>
            </a:r>
            <a:r>
              <a:rPr lang="tr-TR" dirty="0">
                <a:solidFill>
                  <a:schemeClr val="tx1"/>
                </a:solidFill>
              </a:rPr>
              <a:t>amacına uygunluğu</a:t>
            </a:r>
          </a:p>
          <a:p>
            <a:pPr algn="l"/>
            <a:r>
              <a:rPr lang="tr-TR" dirty="0" smtClean="0">
                <a:solidFill>
                  <a:schemeClr val="tx1"/>
                </a:solidFill>
              </a:rPr>
              <a:t>2- </a:t>
            </a:r>
            <a:r>
              <a:rPr lang="tr-TR" dirty="0">
                <a:solidFill>
                  <a:schemeClr val="tx1"/>
                </a:solidFill>
              </a:rPr>
              <a:t>Dayanıklı olması</a:t>
            </a:r>
          </a:p>
          <a:p>
            <a:pPr algn="l"/>
            <a:r>
              <a:rPr lang="tr-TR" dirty="0" smtClean="0">
                <a:solidFill>
                  <a:schemeClr val="tx1"/>
                </a:solidFill>
              </a:rPr>
              <a:t>3-Fiyatı</a:t>
            </a:r>
            <a:endParaRPr lang="tr-TR" dirty="0">
              <a:solidFill>
                <a:schemeClr val="tx1"/>
              </a:solidFill>
            </a:endParaRPr>
          </a:p>
          <a:p>
            <a:pPr algn="l"/>
            <a:r>
              <a:rPr lang="tr-TR" dirty="0" smtClean="0">
                <a:solidFill>
                  <a:schemeClr val="tx1"/>
                </a:solidFill>
              </a:rPr>
              <a:t>4- </a:t>
            </a:r>
            <a:r>
              <a:rPr lang="tr-TR" dirty="0">
                <a:solidFill>
                  <a:schemeClr val="tx1"/>
                </a:solidFill>
              </a:rPr>
              <a:t>Garantisi</a:t>
            </a:r>
          </a:p>
          <a:p>
            <a:pPr algn="l"/>
            <a:r>
              <a:rPr lang="tr-TR" dirty="0" smtClean="0">
                <a:solidFill>
                  <a:schemeClr val="tx1"/>
                </a:solidFill>
              </a:rPr>
              <a:t>5-Temizlik </a:t>
            </a:r>
            <a:r>
              <a:rPr lang="tr-TR" dirty="0">
                <a:solidFill>
                  <a:schemeClr val="tx1"/>
                </a:solidFill>
              </a:rPr>
              <a:t>ve bakım kolaylığı</a:t>
            </a:r>
          </a:p>
          <a:p>
            <a:pPr algn="l"/>
            <a:r>
              <a:rPr lang="tr-TR" dirty="0" smtClean="0">
                <a:solidFill>
                  <a:schemeClr val="tx1"/>
                </a:solidFill>
              </a:rPr>
              <a:t>6- </a:t>
            </a:r>
            <a:r>
              <a:rPr lang="tr-TR" dirty="0">
                <a:solidFill>
                  <a:schemeClr val="tx1"/>
                </a:solidFill>
              </a:rPr>
              <a:t>Yedek parçasının bulunabilirliği</a:t>
            </a:r>
          </a:p>
          <a:p>
            <a:pPr algn="l"/>
            <a:r>
              <a:rPr lang="tr-TR" dirty="0" smtClean="0">
                <a:solidFill>
                  <a:schemeClr val="tx1"/>
                </a:solidFill>
              </a:rPr>
              <a:t>7- </a:t>
            </a:r>
            <a:r>
              <a:rPr lang="tr-TR" dirty="0">
                <a:solidFill>
                  <a:schemeClr val="tx1"/>
                </a:solidFill>
              </a:rPr>
              <a:t>Kolay tamir ve bakım yaptırma imkanı</a:t>
            </a:r>
          </a:p>
          <a:p>
            <a:pPr algn="l"/>
            <a:r>
              <a:rPr lang="tr-TR" dirty="0" smtClean="0">
                <a:solidFill>
                  <a:schemeClr val="tx1"/>
                </a:solidFill>
              </a:rPr>
              <a:t>8-Personelin </a:t>
            </a:r>
            <a:r>
              <a:rPr lang="tr-TR" dirty="0">
                <a:solidFill>
                  <a:schemeClr val="tx1"/>
                </a:solidFill>
              </a:rPr>
              <a:t>kolay kullanması</a:t>
            </a:r>
          </a:p>
          <a:p>
            <a:pPr algn="l"/>
            <a:r>
              <a:rPr lang="tr-TR" dirty="0" smtClean="0">
                <a:solidFill>
                  <a:schemeClr val="tx1"/>
                </a:solidFill>
              </a:rPr>
              <a:t>9- </a:t>
            </a:r>
            <a:r>
              <a:rPr lang="tr-TR" dirty="0">
                <a:solidFill>
                  <a:schemeClr val="tx1"/>
                </a:solidFill>
              </a:rPr>
              <a:t>Birden fazla amaca hizmet </a:t>
            </a:r>
            <a:r>
              <a:rPr lang="tr-TR" dirty="0" smtClean="0">
                <a:solidFill>
                  <a:schemeClr val="tx1"/>
                </a:solidFill>
              </a:rPr>
              <a:t>edebilmesi olarak sıralanabilir.</a:t>
            </a:r>
            <a:endParaRPr lang="tr-TR" dirty="0">
              <a:solidFill>
                <a:schemeClr val="tx1"/>
              </a:solidFill>
            </a:endParaRPr>
          </a:p>
          <a:p>
            <a:pPr algn="l"/>
            <a:endParaRPr lang="tr-TR" dirty="0">
              <a:solidFill>
                <a:srgbClr val="C00000"/>
              </a:solidFill>
            </a:endParaRP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4301872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26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76664"/>
          </a:xfrm>
        </p:spPr>
        <p:txBody>
          <a:bodyPr>
            <a:normAutofit fontScale="77500" lnSpcReduction="20000"/>
          </a:bodyPr>
          <a:lstStyle/>
          <a:p>
            <a:pPr marL="0" indent="0">
              <a:buNone/>
            </a:pPr>
            <a:r>
              <a:rPr lang="tr-TR" dirty="0" smtClean="0">
                <a:solidFill>
                  <a:srgbClr val="C00000"/>
                </a:solidFill>
              </a:rPr>
              <a:t>Süpürgeler </a:t>
            </a:r>
          </a:p>
          <a:p>
            <a:pPr marL="0" indent="0">
              <a:buNone/>
            </a:pPr>
            <a:r>
              <a:rPr lang="tr-TR" dirty="0"/>
              <a:t>	</a:t>
            </a:r>
            <a:r>
              <a:rPr lang="tr-TR" dirty="0" smtClean="0"/>
              <a:t>Elektrik </a:t>
            </a:r>
            <a:r>
              <a:rPr lang="tr-TR" dirty="0"/>
              <a:t>süpürgesi ve çalı süpürgesi olarak ikiye ayrılır. Çalı süpürgesi bahçe, avlu, havuz gibi genel alanların temizliğinde, elektrik süpürgesi ise odalarda kullanılır. Elektrik süpürgesinin sessiz çalışması, yatık model olması, kolay taşınması, emme gücünün yüksek olması, toz torbalarının kağıt olması, borularının esnek olması ve aksesuarlarının bol olmasına özen gösterilmelidir.</a:t>
            </a:r>
          </a:p>
          <a:p>
            <a:pPr marL="0" indent="0">
              <a:buNone/>
            </a:pPr>
            <a:r>
              <a:rPr lang="tr-TR" dirty="0">
                <a:solidFill>
                  <a:srgbClr val="C00000"/>
                </a:solidFill>
              </a:rPr>
              <a:t> Cila </a:t>
            </a:r>
            <a:r>
              <a:rPr lang="tr-TR" dirty="0" smtClean="0">
                <a:solidFill>
                  <a:srgbClr val="C00000"/>
                </a:solidFill>
              </a:rPr>
              <a:t>makinesi</a:t>
            </a:r>
            <a:endParaRPr lang="tr-TR" dirty="0" smtClean="0"/>
          </a:p>
          <a:p>
            <a:pPr marL="0" indent="0">
              <a:buNone/>
            </a:pPr>
            <a:r>
              <a:rPr lang="tr-TR" dirty="0"/>
              <a:t>	</a:t>
            </a:r>
            <a:r>
              <a:rPr lang="tr-TR" dirty="0" smtClean="0"/>
              <a:t> Otellerde, </a:t>
            </a:r>
            <a:r>
              <a:rPr lang="tr-TR" dirty="0"/>
              <a:t>cilalanması gereken mermer, ahşap ve beton yüzeylerin cilalanmasında ve parlatılmasında kullanılan makinelerdir</a:t>
            </a:r>
            <a:r>
              <a:rPr lang="tr-TR" dirty="0" smtClean="0"/>
              <a:t>. Bugün cila makineleri fonksiyonları gereği hem temizlikte ve hem de cilalama işlerinde kullanılabilmektedir.</a:t>
            </a:r>
          </a:p>
          <a:p>
            <a:pPr marL="0" indent="0">
              <a:buNone/>
            </a:pPr>
            <a:r>
              <a:rPr lang="tr-TR" dirty="0" smtClean="0">
                <a:solidFill>
                  <a:srgbClr val="C00000"/>
                </a:solidFill>
              </a:rPr>
              <a:t>Yıkama makineleri</a:t>
            </a:r>
          </a:p>
          <a:p>
            <a:pPr marL="0" indent="0">
              <a:buNone/>
            </a:pPr>
            <a:r>
              <a:rPr lang="tr-TR" dirty="0">
                <a:solidFill>
                  <a:srgbClr val="C00000"/>
                </a:solidFill>
              </a:rPr>
              <a:t>	</a:t>
            </a:r>
            <a:r>
              <a:rPr lang="tr-TR" dirty="0" smtClean="0"/>
              <a:t>Her tür zeminde kolaylıkla kullanılabilen ovalama, şampuanlama, yıkama yapan makinelerdir. </a:t>
            </a: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06690777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05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04656"/>
          </a:xfrm>
        </p:spPr>
        <p:txBody>
          <a:bodyPr>
            <a:normAutofit fontScale="77500" lnSpcReduction="20000"/>
          </a:bodyPr>
          <a:lstStyle/>
          <a:p>
            <a:pPr marL="0" indent="0">
              <a:buNone/>
            </a:pPr>
            <a:r>
              <a:rPr lang="tr-TR" dirty="0" smtClean="0">
                <a:solidFill>
                  <a:srgbClr val="C00000"/>
                </a:solidFill>
              </a:rPr>
              <a:t>Kat temizlik arabası</a:t>
            </a:r>
            <a:endParaRPr lang="tr-TR" dirty="0"/>
          </a:p>
          <a:p>
            <a:pPr marL="0" indent="0">
              <a:buNone/>
            </a:pPr>
            <a:r>
              <a:rPr lang="tr-TR" dirty="0" smtClean="0"/>
              <a:t>	 </a:t>
            </a:r>
            <a:r>
              <a:rPr lang="tr-TR" dirty="0"/>
              <a:t>Oda temizliğinde kullanılan malzemeleri, araç ve gereçleri taşıyan bu araba her katta bulunması gereken bir temizlik aracıdır. Kat görevlisinin derli toplu çalışmasını sağlar.</a:t>
            </a:r>
          </a:p>
          <a:p>
            <a:pPr marL="0" indent="0">
              <a:buNone/>
            </a:pPr>
            <a:r>
              <a:rPr lang="tr-TR" dirty="0"/>
              <a:t> </a:t>
            </a:r>
            <a:r>
              <a:rPr lang="tr-TR" dirty="0">
                <a:solidFill>
                  <a:srgbClr val="C00000"/>
                </a:solidFill>
              </a:rPr>
              <a:t>Temizlik </a:t>
            </a:r>
            <a:r>
              <a:rPr lang="tr-TR" dirty="0" smtClean="0">
                <a:solidFill>
                  <a:srgbClr val="C00000"/>
                </a:solidFill>
              </a:rPr>
              <a:t>kutusu</a:t>
            </a:r>
            <a:endParaRPr lang="tr-TR" dirty="0" smtClean="0"/>
          </a:p>
          <a:p>
            <a:pPr marL="0" indent="0">
              <a:buNone/>
            </a:pPr>
            <a:r>
              <a:rPr lang="tr-TR" dirty="0" smtClean="0"/>
              <a:t> 	Kat </a:t>
            </a:r>
            <a:r>
              <a:rPr lang="tr-TR" dirty="0"/>
              <a:t>hizmetleri personelinin oda temizlik arabasından odalara malzeme taşımak için kullandığı sepetlerdir.</a:t>
            </a:r>
          </a:p>
          <a:p>
            <a:pPr marL="0" indent="0">
              <a:buNone/>
            </a:pPr>
            <a:r>
              <a:rPr lang="tr-TR" dirty="0"/>
              <a:t> </a:t>
            </a:r>
            <a:r>
              <a:rPr lang="tr-TR" dirty="0">
                <a:solidFill>
                  <a:srgbClr val="C00000"/>
                </a:solidFill>
              </a:rPr>
              <a:t>Toz </a:t>
            </a:r>
            <a:r>
              <a:rPr lang="tr-TR" dirty="0" smtClean="0">
                <a:solidFill>
                  <a:srgbClr val="C00000"/>
                </a:solidFill>
              </a:rPr>
              <a:t>bezi</a:t>
            </a:r>
            <a:endParaRPr lang="tr-TR" dirty="0" smtClean="0"/>
          </a:p>
          <a:p>
            <a:pPr marL="0" indent="0">
              <a:buNone/>
            </a:pPr>
            <a:r>
              <a:rPr lang="tr-TR" dirty="0"/>
              <a:t>	</a:t>
            </a:r>
            <a:r>
              <a:rPr lang="tr-TR" dirty="0" smtClean="0"/>
              <a:t> </a:t>
            </a:r>
            <a:r>
              <a:rPr lang="tr-TR" dirty="0"/>
              <a:t>İki tarafı tüylü, yumuşak, pamuklu kumaş türünden seçilmelidir. Temizlenecek alana göre farklı renklerden yapılması sağlık açısından yararlıdır.</a:t>
            </a:r>
          </a:p>
          <a:p>
            <a:pPr marL="0" indent="0">
              <a:buNone/>
            </a:pPr>
            <a:r>
              <a:rPr lang="tr-TR" dirty="0">
                <a:solidFill>
                  <a:srgbClr val="C00000"/>
                </a:solidFill>
              </a:rPr>
              <a:t> </a:t>
            </a:r>
            <a:r>
              <a:rPr lang="tr-TR" dirty="0" smtClean="0">
                <a:solidFill>
                  <a:srgbClr val="C00000"/>
                </a:solidFill>
              </a:rPr>
              <a:t>Fırçalar</a:t>
            </a:r>
          </a:p>
          <a:p>
            <a:pPr marL="0" indent="0">
              <a:buNone/>
            </a:pPr>
            <a:r>
              <a:rPr lang="tr-TR" dirty="0" smtClean="0"/>
              <a:t>	 </a:t>
            </a:r>
            <a:r>
              <a:rPr lang="tr-TR" dirty="0"/>
              <a:t>En iyi cins ve dayanıklı olan fırçalar kıldan yapılmış olanlardır. Naylon fırçalar ise ıslak temizlikte kullanılır</a:t>
            </a:r>
            <a:r>
              <a:rPr lang="tr-TR" dirty="0" smtClean="0"/>
              <a:t>. Kısa saplı mobilya fırçası, kısa ve uzun saplı sert fırça, tel fırça, klozet fırçası, tavan ve lavabo fırçaları gibi.</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57682738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089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832648"/>
          </a:xfrm>
        </p:spPr>
        <p:txBody>
          <a:bodyPr>
            <a:normAutofit fontScale="77500" lnSpcReduction="20000"/>
          </a:bodyPr>
          <a:lstStyle/>
          <a:p>
            <a:pPr marL="0" indent="0">
              <a:buNone/>
            </a:pPr>
            <a:r>
              <a:rPr lang="tr-TR" dirty="0" err="1" smtClean="0">
                <a:solidFill>
                  <a:srgbClr val="C00000"/>
                </a:solidFill>
              </a:rPr>
              <a:t>Mop</a:t>
            </a:r>
            <a:endParaRPr lang="tr-TR" dirty="0" smtClean="0">
              <a:solidFill>
                <a:srgbClr val="C00000"/>
              </a:solidFill>
            </a:endParaRPr>
          </a:p>
          <a:p>
            <a:pPr marL="0" indent="0">
              <a:buNone/>
            </a:pPr>
            <a:r>
              <a:rPr lang="tr-TR" dirty="0"/>
              <a:t>	</a:t>
            </a:r>
            <a:r>
              <a:rPr lang="tr-TR" dirty="0" smtClean="0"/>
              <a:t> </a:t>
            </a:r>
            <a:r>
              <a:rPr lang="tr-TR" dirty="0"/>
              <a:t>Pamuklu kalın liften yapılmış püsküllü temizlik aracıdır, zemin temizliğinde kullanılır. Büyük alanların temizliği için uygundur.</a:t>
            </a:r>
          </a:p>
          <a:p>
            <a:pPr marL="0" indent="0">
              <a:buNone/>
            </a:pPr>
            <a:r>
              <a:rPr lang="tr-TR" dirty="0"/>
              <a:t> </a:t>
            </a:r>
            <a:r>
              <a:rPr lang="tr-TR" dirty="0">
                <a:solidFill>
                  <a:srgbClr val="C00000"/>
                </a:solidFill>
              </a:rPr>
              <a:t>Portatif merdiven ve </a:t>
            </a:r>
            <a:r>
              <a:rPr lang="tr-TR" dirty="0" smtClean="0">
                <a:solidFill>
                  <a:srgbClr val="C00000"/>
                </a:solidFill>
              </a:rPr>
              <a:t>tabure</a:t>
            </a:r>
          </a:p>
          <a:p>
            <a:pPr marL="0" indent="0">
              <a:buNone/>
            </a:pPr>
            <a:r>
              <a:rPr lang="tr-TR" dirty="0"/>
              <a:t>	</a:t>
            </a:r>
            <a:r>
              <a:rPr lang="tr-TR" dirty="0" smtClean="0"/>
              <a:t> </a:t>
            </a:r>
            <a:r>
              <a:rPr lang="tr-TR" dirty="0"/>
              <a:t>Kazaları azaltmak ve kat görevlilerinin işlerini kolay ve çabuk yapmalarını sağlamak için bu malzemelerin kullanılması gerekir.</a:t>
            </a:r>
          </a:p>
          <a:p>
            <a:pPr marL="0" indent="0">
              <a:buNone/>
            </a:pPr>
            <a:r>
              <a:rPr lang="tr-TR" dirty="0">
                <a:solidFill>
                  <a:srgbClr val="C00000"/>
                </a:solidFill>
              </a:rPr>
              <a:t> </a:t>
            </a:r>
            <a:r>
              <a:rPr lang="tr-TR" dirty="0" err="1">
                <a:solidFill>
                  <a:srgbClr val="C00000"/>
                </a:solidFill>
              </a:rPr>
              <a:t>Formülatör</a:t>
            </a:r>
            <a:r>
              <a:rPr lang="tr-TR" dirty="0">
                <a:solidFill>
                  <a:srgbClr val="C00000"/>
                </a:solidFill>
              </a:rPr>
              <a:t> </a:t>
            </a:r>
            <a:r>
              <a:rPr lang="tr-TR" dirty="0" smtClean="0">
                <a:solidFill>
                  <a:srgbClr val="C00000"/>
                </a:solidFill>
              </a:rPr>
              <a:t>makineleri</a:t>
            </a:r>
            <a:endParaRPr lang="tr-TR" dirty="0" smtClean="0"/>
          </a:p>
          <a:p>
            <a:pPr marL="0" indent="0">
              <a:buNone/>
            </a:pPr>
            <a:r>
              <a:rPr lang="tr-TR" dirty="0"/>
              <a:t>	</a:t>
            </a:r>
            <a:r>
              <a:rPr lang="tr-TR" dirty="0" smtClean="0"/>
              <a:t> </a:t>
            </a:r>
            <a:r>
              <a:rPr lang="tr-TR" dirty="0"/>
              <a:t>Standart deterjan kullanımını sağlayan ve deterjan israfını önleyen makinelerdir.</a:t>
            </a:r>
          </a:p>
          <a:p>
            <a:pPr marL="0" indent="0">
              <a:buNone/>
            </a:pPr>
            <a:r>
              <a:rPr lang="tr-TR" dirty="0">
                <a:solidFill>
                  <a:srgbClr val="C00000"/>
                </a:solidFill>
              </a:rPr>
              <a:t> Diğer temizlik </a:t>
            </a:r>
            <a:r>
              <a:rPr lang="tr-TR" dirty="0" smtClean="0">
                <a:solidFill>
                  <a:srgbClr val="C00000"/>
                </a:solidFill>
              </a:rPr>
              <a:t>araçları</a:t>
            </a:r>
            <a:endParaRPr lang="tr-TR" dirty="0" smtClean="0"/>
          </a:p>
          <a:p>
            <a:pPr marL="0" indent="0">
              <a:buNone/>
            </a:pPr>
            <a:r>
              <a:rPr lang="tr-TR" dirty="0"/>
              <a:t>	</a:t>
            </a:r>
            <a:r>
              <a:rPr lang="tr-TR" dirty="0" smtClean="0"/>
              <a:t> </a:t>
            </a:r>
            <a:r>
              <a:rPr lang="tr-TR" dirty="0"/>
              <a:t>Süngerler, cam silme aletleri, temizlik telleri, cam silme bezleri, ovalama bezleri, güderi, </a:t>
            </a:r>
            <a:r>
              <a:rPr lang="tr-TR" dirty="0" err="1" smtClean="0"/>
              <a:t>faraşlar,ara</a:t>
            </a:r>
            <a:r>
              <a:rPr lang="tr-TR" dirty="0" smtClean="0"/>
              <a:t> kabloları, lastikli yer silme aleti, cila </a:t>
            </a:r>
            <a:r>
              <a:rPr lang="tr-TR" dirty="0" err="1" smtClean="0"/>
              <a:t>pedi</a:t>
            </a:r>
            <a:r>
              <a:rPr lang="tr-TR" dirty="0" smtClean="0"/>
              <a:t>, paspas arabası, dış cephe asansörü, çöp toplama arabası, koruyucu elbiseler, </a:t>
            </a:r>
            <a:r>
              <a:rPr lang="tr-TR" dirty="0" err="1" smtClean="0"/>
              <a:t>spatulalar</a:t>
            </a:r>
            <a:r>
              <a:rPr lang="tr-TR" dirty="0" smtClean="0"/>
              <a:t>, vakum makinesi </a:t>
            </a:r>
            <a:r>
              <a:rPr lang="tr-TR" dirty="0"/>
              <a:t>ve </a:t>
            </a:r>
            <a:r>
              <a:rPr lang="tr-TR" dirty="0" smtClean="0"/>
              <a:t>kovalardır vb.</a:t>
            </a: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17525506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75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832648"/>
          </a:xfrm>
        </p:spPr>
        <p:txBody>
          <a:bodyPr>
            <a:normAutofit fontScale="85000" lnSpcReduction="20000"/>
          </a:bodyPr>
          <a:lstStyle/>
          <a:p>
            <a:pPr marL="0" indent="0" algn="ctr">
              <a:buNone/>
            </a:pPr>
            <a:r>
              <a:rPr lang="tr-TR" dirty="0" smtClean="0">
                <a:solidFill>
                  <a:srgbClr val="C00000"/>
                </a:solidFill>
              </a:rPr>
              <a:t>TEMİZLİK MADDELERİ</a:t>
            </a:r>
          </a:p>
          <a:p>
            <a:pPr marL="0" indent="0">
              <a:buNone/>
            </a:pPr>
            <a:r>
              <a:rPr lang="tr-TR" dirty="0">
                <a:solidFill>
                  <a:srgbClr val="C00000"/>
                </a:solidFill>
              </a:rPr>
              <a:t>	</a:t>
            </a:r>
            <a:r>
              <a:rPr lang="tr-TR" dirty="0" smtClean="0"/>
              <a:t>Temizliğin kalitesi, temizlik araçlarının doğru seçimi kadar kullanılan temizlik maddelerinin doğru seçimine de bağlıdır.</a:t>
            </a:r>
          </a:p>
          <a:p>
            <a:pPr marL="0" indent="0">
              <a:buNone/>
            </a:pPr>
            <a:r>
              <a:rPr lang="tr-TR" dirty="0">
                <a:solidFill>
                  <a:srgbClr val="C00000"/>
                </a:solidFill>
              </a:rPr>
              <a:t>Temizlik maddeleri seçilirken dikkat edilmesi gereken hususlar şunlardır</a:t>
            </a:r>
            <a:r>
              <a:rPr lang="tr-TR" dirty="0" smtClean="0">
                <a:solidFill>
                  <a:srgbClr val="C00000"/>
                </a:solidFill>
              </a:rPr>
              <a:t>:</a:t>
            </a:r>
          </a:p>
          <a:p>
            <a:pPr marL="0" indent="0">
              <a:buNone/>
            </a:pPr>
            <a:r>
              <a:rPr lang="tr-TR" dirty="0" smtClean="0"/>
              <a:t>1- </a:t>
            </a:r>
            <a:r>
              <a:rPr lang="tr-TR" dirty="0"/>
              <a:t>Kimyasal olarak yumuşak olmalı, yüzey ve cilde zarar vermemeli.</a:t>
            </a:r>
          </a:p>
          <a:p>
            <a:pPr marL="0" indent="0">
              <a:buNone/>
            </a:pPr>
            <a:r>
              <a:rPr lang="tr-TR" dirty="0" smtClean="0"/>
              <a:t>2- </a:t>
            </a:r>
            <a:r>
              <a:rPr lang="tr-TR" dirty="0"/>
              <a:t>Kokusu kötü olmamalı.</a:t>
            </a:r>
          </a:p>
          <a:p>
            <a:pPr marL="0" indent="0">
              <a:buNone/>
            </a:pPr>
            <a:r>
              <a:rPr lang="tr-TR" dirty="0" smtClean="0"/>
              <a:t>3- </a:t>
            </a:r>
            <a:r>
              <a:rPr lang="tr-TR" dirty="0"/>
              <a:t>Ambalajı uygun olmalı.</a:t>
            </a:r>
          </a:p>
          <a:p>
            <a:pPr marL="0" indent="0">
              <a:buNone/>
            </a:pPr>
            <a:r>
              <a:rPr lang="tr-TR" dirty="0" smtClean="0"/>
              <a:t>4- </a:t>
            </a:r>
            <a:r>
              <a:rPr lang="tr-TR" dirty="0"/>
              <a:t>İçerdiği ana temizlik maddesi bilinmeli.</a:t>
            </a:r>
          </a:p>
          <a:p>
            <a:pPr marL="0" indent="0">
              <a:buNone/>
            </a:pPr>
            <a:r>
              <a:rPr lang="tr-TR" dirty="0" smtClean="0"/>
              <a:t>5-Raf </a:t>
            </a:r>
            <a:r>
              <a:rPr lang="tr-TR" dirty="0"/>
              <a:t>ömrü uzun olmalı.</a:t>
            </a:r>
          </a:p>
          <a:p>
            <a:pPr marL="0" indent="0">
              <a:buNone/>
            </a:pPr>
            <a:r>
              <a:rPr lang="tr-TR" dirty="0" smtClean="0"/>
              <a:t>6- </a:t>
            </a:r>
            <a:r>
              <a:rPr lang="tr-TR" dirty="0"/>
              <a:t>Temizleme gücü yüksek olmalı.</a:t>
            </a:r>
          </a:p>
          <a:p>
            <a:pPr marL="0" indent="0">
              <a:buNone/>
            </a:pPr>
            <a:r>
              <a:rPr lang="tr-TR" dirty="0" smtClean="0"/>
              <a:t>7- </a:t>
            </a:r>
            <a:r>
              <a:rPr lang="tr-TR" dirty="0"/>
              <a:t>Etiketinde firma adı, kullanma talimatı </a:t>
            </a:r>
            <a:r>
              <a:rPr lang="tr-TR" dirty="0" smtClean="0"/>
              <a:t>, </a:t>
            </a:r>
            <a:r>
              <a:rPr lang="tr-TR" dirty="0"/>
              <a:t>içeriği ve koruyucu önlemleri yazılı olmalıdır.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26809683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02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lstStyle/>
          <a:p>
            <a:pPr marL="0" indent="0">
              <a:buNone/>
            </a:pPr>
            <a:r>
              <a:rPr lang="tr-TR" sz="1800" dirty="0" smtClean="0">
                <a:solidFill>
                  <a:srgbClr val="C00000"/>
                </a:solidFill>
              </a:rPr>
              <a:t>Kullanılacak deterjan miktarının belirlenmesinde;</a:t>
            </a:r>
          </a:p>
          <a:p>
            <a:pPr marL="0" indent="0">
              <a:buNone/>
            </a:pPr>
            <a:r>
              <a:rPr lang="tr-TR" sz="1800" dirty="0" smtClean="0"/>
              <a:t>*Yüzeyin cinsi</a:t>
            </a:r>
          </a:p>
          <a:p>
            <a:pPr marL="0" indent="0">
              <a:buNone/>
            </a:pPr>
            <a:r>
              <a:rPr lang="tr-TR" sz="1800" dirty="0" smtClean="0"/>
              <a:t>*Yüzeyin büyüklüğü</a:t>
            </a:r>
          </a:p>
          <a:p>
            <a:pPr marL="0" indent="0">
              <a:buNone/>
            </a:pPr>
            <a:r>
              <a:rPr lang="tr-TR" sz="1800" dirty="0" smtClean="0"/>
              <a:t>*Kirin çeşidi</a:t>
            </a:r>
          </a:p>
          <a:p>
            <a:pPr marL="0" indent="0">
              <a:buNone/>
            </a:pPr>
            <a:r>
              <a:rPr lang="tr-TR" sz="1800" dirty="0" smtClean="0"/>
              <a:t>*Kirin eski ve yeni oluşu</a:t>
            </a:r>
          </a:p>
          <a:p>
            <a:pPr marL="0" indent="0">
              <a:buNone/>
            </a:pPr>
            <a:r>
              <a:rPr lang="tr-TR" sz="1800" dirty="0" smtClean="0"/>
              <a:t>*Yüzeyin kirlilik derecesi</a:t>
            </a:r>
          </a:p>
          <a:p>
            <a:pPr marL="0" indent="0">
              <a:buNone/>
            </a:pPr>
            <a:r>
              <a:rPr lang="tr-TR" sz="1800" dirty="0" smtClean="0"/>
              <a:t>*Temizliğin sıklığı</a:t>
            </a:r>
          </a:p>
          <a:p>
            <a:pPr marL="0" indent="0">
              <a:buNone/>
            </a:pPr>
            <a:r>
              <a:rPr lang="tr-TR" sz="1800" dirty="0" smtClean="0"/>
              <a:t>*Temizlik yöntemi gibi faktörlere dikkat etmek gerekir.</a:t>
            </a:r>
          </a:p>
          <a:p>
            <a:pPr marL="0" indent="0">
              <a:buNone/>
            </a:pPr>
            <a:r>
              <a:rPr lang="tr-TR" sz="2000" dirty="0" smtClean="0">
                <a:solidFill>
                  <a:srgbClr val="C00000"/>
                </a:solidFill>
              </a:rPr>
              <a:t>Deterjan kullanımı ile ilgili örnekler;</a:t>
            </a:r>
          </a:p>
          <a:p>
            <a:pPr marL="0" indent="0">
              <a:buNone/>
            </a:pPr>
            <a:endParaRPr lang="tr-TR" sz="2000" dirty="0" smtClean="0"/>
          </a:p>
          <a:p>
            <a:pPr marL="0" indent="0" algn="ctr">
              <a:buNone/>
            </a:pPr>
            <a:endParaRPr lang="tr-TR" dirty="0"/>
          </a:p>
        </p:txBody>
      </p:sp>
      <p:graphicFrame>
        <p:nvGraphicFramePr>
          <p:cNvPr id="4" name="Tablo 3"/>
          <p:cNvGraphicFramePr>
            <a:graphicFrameLocks noGrp="1"/>
          </p:cNvGraphicFramePr>
          <p:nvPr>
            <p:extLst>
              <p:ext uri="{D42A27DB-BD31-4B8C-83A1-F6EECF244321}">
                <p14:modId xmlns:p14="http://schemas.microsoft.com/office/powerpoint/2010/main" val="794552131"/>
              </p:ext>
            </p:extLst>
          </p:nvPr>
        </p:nvGraphicFramePr>
        <p:xfrm>
          <a:off x="539552" y="3501008"/>
          <a:ext cx="8040216" cy="2739009"/>
        </p:xfrm>
        <a:graphic>
          <a:graphicData uri="http://schemas.openxmlformats.org/drawingml/2006/table">
            <a:tbl>
              <a:tblPr firstRow="1" bandRow="1">
                <a:tableStyleId>{5940675A-B579-460E-94D1-54222C63F5DA}</a:tableStyleId>
              </a:tblPr>
              <a:tblGrid>
                <a:gridCol w="1800200"/>
                <a:gridCol w="6240016"/>
              </a:tblGrid>
              <a:tr h="394843">
                <a:tc>
                  <a:txBody>
                    <a:bodyPr/>
                    <a:lstStyle/>
                    <a:p>
                      <a:r>
                        <a:rPr lang="tr-TR" dirty="0" smtClean="0"/>
                        <a:t>Genel temizlik</a:t>
                      </a:r>
                      <a:endParaRPr lang="tr-TR" dirty="0"/>
                    </a:p>
                  </a:txBody>
                  <a:tcPr/>
                </a:tc>
                <a:tc>
                  <a:txBody>
                    <a:bodyPr/>
                    <a:lstStyle/>
                    <a:p>
                      <a:r>
                        <a:rPr lang="tr-TR" dirty="0" smtClean="0"/>
                        <a:t>Çok kirli yüzeyler:1 </a:t>
                      </a:r>
                      <a:r>
                        <a:rPr lang="tr-TR" dirty="0" err="1" smtClean="0"/>
                        <a:t>lt</a:t>
                      </a:r>
                      <a:r>
                        <a:rPr lang="tr-TR" dirty="0" smtClean="0"/>
                        <a:t> suya 28-30 gr sıvı deterjan</a:t>
                      </a:r>
                    </a:p>
                    <a:p>
                      <a:r>
                        <a:rPr lang="tr-TR" dirty="0" smtClean="0"/>
                        <a:t>Az kirli yüzeyler: 1 </a:t>
                      </a:r>
                      <a:r>
                        <a:rPr lang="tr-TR" dirty="0" err="1" smtClean="0"/>
                        <a:t>lt</a:t>
                      </a:r>
                      <a:r>
                        <a:rPr lang="tr-TR" dirty="0" smtClean="0"/>
                        <a:t> suya 10-14 gr </a:t>
                      </a:r>
                      <a:r>
                        <a:rPr lang="tr-TR" dirty="0" err="1" smtClean="0"/>
                        <a:t>nötral</a:t>
                      </a:r>
                      <a:r>
                        <a:rPr lang="tr-TR" dirty="0" smtClean="0"/>
                        <a:t> sıvı deterjan</a:t>
                      </a:r>
                    </a:p>
                    <a:p>
                      <a:r>
                        <a:rPr lang="tr-TR" dirty="0" smtClean="0"/>
                        <a:t>Çeşitli yatay yüzeyler: 1 </a:t>
                      </a:r>
                      <a:r>
                        <a:rPr lang="tr-TR" dirty="0" err="1" smtClean="0"/>
                        <a:t>lt</a:t>
                      </a:r>
                      <a:r>
                        <a:rPr lang="tr-TR" dirty="0" smtClean="0"/>
                        <a:t> suya 14 gr </a:t>
                      </a:r>
                      <a:r>
                        <a:rPr lang="tr-TR" dirty="0" err="1" smtClean="0"/>
                        <a:t>nötral</a:t>
                      </a:r>
                      <a:r>
                        <a:rPr lang="tr-TR" dirty="0" smtClean="0"/>
                        <a:t> deterjan</a:t>
                      </a:r>
                      <a:endParaRPr lang="tr-TR" dirty="0"/>
                    </a:p>
                  </a:txBody>
                  <a:tcPr/>
                </a:tc>
              </a:tr>
              <a:tr h="394843">
                <a:tc>
                  <a:txBody>
                    <a:bodyPr/>
                    <a:lstStyle/>
                    <a:p>
                      <a:r>
                        <a:rPr lang="tr-TR" dirty="0" smtClean="0"/>
                        <a:t>Ağartma</a:t>
                      </a:r>
                      <a:endParaRPr lang="tr-TR" dirty="0"/>
                    </a:p>
                  </a:txBody>
                  <a:tcPr/>
                </a:tc>
                <a:tc>
                  <a:txBody>
                    <a:bodyPr/>
                    <a:lstStyle/>
                    <a:p>
                      <a:r>
                        <a:rPr lang="tr-TR" dirty="0" smtClean="0"/>
                        <a:t>Hidrojen peroksit %9’luk çözelti veya sodyum </a:t>
                      </a:r>
                      <a:r>
                        <a:rPr lang="tr-TR" dirty="0" err="1" smtClean="0"/>
                        <a:t>hipoklorit</a:t>
                      </a:r>
                      <a:r>
                        <a:rPr lang="tr-TR" dirty="0" smtClean="0"/>
                        <a:t> %2-3’lük çözelti</a:t>
                      </a:r>
                      <a:endParaRPr lang="tr-TR" dirty="0"/>
                    </a:p>
                  </a:txBody>
                  <a:tcPr/>
                </a:tc>
              </a:tr>
              <a:tr h="394843">
                <a:tc>
                  <a:txBody>
                    <a:bodyPr/>
                    <a:lstStyle/>
                    <a:p>
                      <a:r>
                        <a:rPr lang="tr-TR" dirty="0" smtClean="0"/>
                        <a:t>Çamaşır yıkama</a:t>
                      </a:r>
                      <a:endParaRPr lang="tr-TR" dirty="0"/>
                    </a:p>
                  </a:txBody>
                  <a:tcPr/>
                </a:tc>
                <a:tc>
                  <a:txBody>
                    <a:bodyPr/>
                    <a:lstStyle/>
                    <a:p>
                      <a:r>
                        <a:rPr lang="tr-TR" dirty="0" smtClean="0"/>
                        <a:t>1 kg kuru çamaşır için 25-30 gr sentetik yıkama deterjanı</a:t>
                      </a:r>
                      <a:endParaRPr lang="tr-TR" dirty="0"/>
                    </a:p>
                  </a:txBody>
                  <a:tcPr/>
                </a:tc>
              </a:tr>
              <a:tr h="394843">
                <a:tc>
                  <a:txBody>
                    <a:bodyPr/>
                    <a:lstStyle/>
                    <a:p>
                      <a:r>
                        <a:rPr lang="tr-TR" dirty="0" smtClean="0"/>
                        <a:t>Ovma</a:t>
                      </a:r>
                      <a:endParaRPr lang="tr-TR" dirty="0"/>
                    </a:p>
                  </a:txBody>
                  <a:tcPr/>
                </a:tc>
                <a:tc>
                  <a:txBody>
                    <a:bodyPr/>
                    <a:lstStyle/>
                    <a:p>
                      <a:r>
                        <a:rPr lang="tr-TR" dirty="0" smtClean="0"/>
                        <a:t>Orta büyüklükteki bir lavabo için 20 gr toz ovucu</a:t>
                      </a:r>
                      <a:endParaRPr lang="tr-TR" dirty="0"/>
                    </a:p>
                  </a:txBody>
                  <a:tcPr/>
                </a:tc>
              </a:tr>
              <a:tr h="394843">
                <a:tc>
                  <a:txBody>
                    <a:bodyPr/>
                    <a:lstStyle/>
                    <a:p>
                      <a:r>
                        <a:rPr lang="tr-TR" dirty="0" smtClean="0"/>
                        <a:t>Cam silme</a:t>
                      </a:r>
                      <a:endParaRPr lang="tr-TR" dirty="0"/>
                    </a:p>
                  </a:txBody>
                  <a:tcPr/>
                </a:tc>
                <a:tc>
                  <a:txBody>
                    <a:bodyPr/>
                    <a:lstStyle/>
                    <a:p>
                      <a:r>
                        <a:rPr lang="tr-TR" dirty="0" smtClean="0"/>
                        <a:t>Cam silmede 1 </a:t>
                      </a:r>
                      <a:r>
                        <a:rPr lang="tr-TR" dirty="0" err="1" smtClean="0"/>
                        <a:t>lt</a:t>
                      </a:r>
                      <a:r>
                        <a:rPr lang="tr-TR" dirty="0" smtClean="0"/>
                        <a:t> suya 20 gr sirke-amonyak</a:t>
                      </a:r>
                      <a:endParaRPr lang="tr-TR" dirty="0"/>
                    </a:p>
                  </a:txBody>
                  <a:tcPr/>
                </a:tc>
              </a:tr>
            </a:tbl>
          </a:graphicData>
        </a:graphic>
      </p:graphicFrame>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58890024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73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fontScale="77500" lnSpcReduction="20000"/>
          </a:bodyPr>
          <a:lstStyle/>
          <a:p>
            <a:pPr marL="0" indent="0">
              <a:buNone/>
            </a:pPr>
            <a:r>
              <a:rPr lang="tr-TR" dirty="0" smtClean="0">
                <a:solidFill>
                  <a:srgbClr val="C00000"/>
                </a:solidFill>
              </a:rPr>
              <a:t>Sularda Sertlik Tayini</a:t>
            </a:r>
          </a:p>
          <a:p>
            <a:pPr marL="0" indent="0">
              <a:buNone/>
            </a:pPr>
            <a:r>
              <a:rPr lang="tr-TR" dirty="0">
                <a:solidFill>
                  <a:srgbClr val="C00000"/>
                </a:solidFill>
              </a:rPr>
              <a:t>1. Geçici sertlik</a:t>
            </a:r>
          </a:p>
          <a:p>
            <a:pPr marL="0" indent="0">
              <a:buNone/>
            </a:pPr>
            <a:r>
              <a:rPr lang="tr-TR" dirty="0" smtClean="0"/>
              <a:t>	Kalsiyum </a:t>
            </a:r>
            <a:r>
              <a:rPr lang="tr-TR" dirty="0"/>
              <a:t>ve magnezyum karbonat ve bikarbonatlarından ileri gelen sertliktir. Buna </a:t>
            </a:r>
            <a:r>
              <a:rPr lang="tr-TR" dirty="0" smtClean="0"/>
              <a:t>karbonat sertliği </a:t>
            </a:r>
            <a:r>
              <a:rPr lang="tr-TR" dirty="0"/>
              <a:t>de denilmektedir. Geçici sertlik, suyu kaynatmakla giderilebilir. Geçici </a:t>
            </a:r>
            <a:r>
              <a:rPr lang="tr-TR" dirty="0" smtClean="0"/>
              <a:t>sertliği oluşturan </a:t>
            </a:r>
            <a:r>
              <a:rPr lang="tr-TR" dirty="0"/>
              <a:t>kalsiyum ve magnezyum bikarbonat tuzu, ısı ile </a:t>
            </a:r>
            <a:r>
              <a:rPr lang="tr-TR" dirty="0" smtClean="0"/>
              <a:t>ayrıştığında Kalsiyum Karbonat (CaCO3) </a:t>
            </a:r>
            <a:r>
              <a:rPr lang="tr-TR" dirty="0"/>
              <a:t>ve </a:t>
            </a:r>
            <a:r>
              <a:rPr lang="tr-TR" dirty="0" smtClean="0"/>
              <a:t>Magnezyum Hidroksit (Mg </a:t>
            </a:r>
            <a:r>
              <a:rPr lang="tr-TR" dirty="0"/>
              <a:t>(</a:t>
            </a:r>
            <a:r>
              <a:rPr lang="tr-TR" dirty="0" smtClean="0"/>
              <a:t>OH)2)</a:t>
            </a:r>
            <a:endParaRPr lang="tr-TR" dirty="0"/>
          </a:p>
          <a:p>
            <a:pPr marL="0" indent="0">
              <a:buNone/>
            </a:pPr>
            <a:r>
              <a:rPr lang="tr-TR" dirty="0"/>
              <a:t>oluşmaktadır. Bu iki bileşik çökelerek </a:t>
            </a:r>
            <a:r>
              <a:rPr lang="tr-TR" dirty="0" smtClean="0"/>
              <a:t>ayrılmaktadır</a:t>
            </a:r>
            <a:r>
              <a:rPr lang="tr-TR" dirty="0"/>
              <a:t>. Oluşan her iki çözeltinin </a:t>
            </a:r>
            <a:r>
              <a:rPr lang="tr-TR" dirty="0" smtClean="0"/>
              <a:t>çözünürlüğü sıcaklıkla </a:t>
            </a:r>
            <a:r>
              <a:rPr lang="tr-TR" dirty="0"/>
              <a:t>ters orantılıdır</a:t>
            </a:r>
            <a:r>
              <a:rPr lang="tr-TR" dirty="0" smtClean="0"/>
              <a:t>.</a:t>
            </a:r>
          </a:p>
          <a:p>
            <a:pPr marL="0" indent="0">
              <a:buNone/>
            </a:pPr>
            <a:r>
              <a:rPr lang="tr-TR" dirty="0" err="1"/>
              <a:t>Ca</a:t>
            </a:r>
            <a:r>
              <a:rPr lang="tr-TR" dirty="0"/>
              <a:t> (HCO3)2 </a:t>
            </a:r>
            <a:r>
              <a:rPr lang="tr-TR" dirty="0" smtClean="0"/>
              <a:t>        CaCO3 </a:t>
            </a:r>
            <a:r>
              <a:rPr lang="tr-TR" dirty="0"/>
              <a:t>+ H2O + CO2</a:t>
            </a:r>
          </a:p>
          <a:p>
            <a:pPr marL="0" indent="0">
              <a:buNone/>
            </a:pPr>
            <a:r>
              <a:rPr lang="tr-TR" dirty="0"/>
              <a:t>Mg (HCO3)2 </a:t>
            </a:r>
            <a:r>
              <a:rPr lang="tr-TR" dirty="0" smtClean="0"/>
              <a:t>       Mg(OH)2 </a:t>
            </a:r>
            <a:r>
              <a:rPr lang="tr-TR" dirty="0"/>
              <a:t>+ </a:t>
            </a:r>
            <a:r>
              <a:rPr lang="tr-TR" dirty="0" smtClean="0"/>
              <a:t>CO2</a:t>
            </a:r>
          </a:p>
          <a:p>
            <a:pPr marL="0" indent="0">
              <a:buNone/>
            </a:pPr>
            <a:r>
              <a:rPr lang="tr-TR" dirty="0">
                <a:solidFill>
                  <a:srgbClr val="C00000"/>
                </a:solidFill>
              </a:rPr>
              <a:t>2. Kalıcı sertlik</a:t>
            </a:r>
          </a:p>
          <a:p>
            <a:pPr marL="0" indent="0">
              <a:buNone/>
            </a:pPr>
            <a:r>
              <a:rPr lang="tr-TR" dirty="0"/>
              <a:t>Kalsiyum ve magnezyumun klorür, nitrat, sülfat, silikat ve fosfatlarından ileri gelen </a:t>
            </a:r>
            <a:r>
              <a:rPr lang="tr-TR" dirty="0" smtClean="0"/>
              <a:t>sertlikler suyu </a:t>
            </a:r>
            <a:r>
              <a:rPr lang="tr-TR" dirty="0"/>
              <a:t>kaynatmakla giderilmez</a:t>
            </a:r>
            <a:r>
              <a:rPr lang="tr-TR" dirty="0" smtClean="0"/>
              <a:t>. Kalıcı sertlik </a:t>
            </a:r>
            <a:r>
              <a:rPr lang="tr-TR" dirty="0" err="1" smtClean="0"/>
              <a:t>iyonlama</a:t>
            </a:r>
            <a:r>
              <a:rPr lang="tr-TR" dirty="0" smtClean="0"/>
              <a:t> veya diğer adıyla </a:t>
            </a:r>
            <a:r>
              <a:rPr lang="tr-TR" dirty="0" err="1" smtClean="0"/>
              <a:t>sodyumlama</a:t>
            </a:r>
            <a:r>
              <a:rPr lang="tr-TR" dirty="0" smtClean="0"/>
              <a:t> yöntemi ile giderilir.</a:t>
            </a:r>
          </a:p>
          <a:p>
            <a:pPr marL="0" indent="0">
              <a:buNone/>
            </a:pPr>
            <a:endParaRPr lang="tr-TR" dirty="0"/>
          </a:p>
          <a:p>
            <a:pPr marL="0" indent="0">
              <a:buNone/>
            </a:pPr>
            <a:endParaRPr lang="tr-TR" dirty="0">
              <a:solidFill>
                <a:srgbClr val="C00000"/>
              </a:solidFill>
            </a:endParaRPr>
          </a:p>
        </p:txBody>
      </p:sp>
      <p:sp>
        <p:nvSpPr>
          <p:cNvPr id="6" name="Sağ Ok 5"/>
          <p:cNvSpPr/>
          <p:nvPr/>
        </p:nvSpPr>
        <p:spPr>
          <a:xfrm>
            <a:off x="2051720" y="3645024"/>
            <a:ext cx="576064"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Sağ Ok 7"/>
          <p:cNvSpPr/>
          <p:nvPr/>
        </p:nvSpPr>
        <p:spPr>
          <a:xfrm>
            <a:off x="2195736" y="4005064"/>
            <a:ext cx="432048"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49161498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7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620688"/>
            <a:ext cx="8435280" cy="5832648"/>
          </a:xfrm>
        </p:spPr>
        <p:txBody>
          <a:bodyPr/>
          <a:lstStyle/>
          <a:p>
            <a:pPr marL="0" indent="0">
              <a:buNone/>
            </a:pPr>
            <a:endParaRPr lang="tr-TR" sz="2000" dirty="0" smtClean="0"/>
          </a:p>
          <a:p>
            <a:pPr marL="0" indent="0">
              <a:buNone/>
            </a:pPr>
            <a:r>
              <a:rPr lang="tr-TR" sz="2000" dirty="0" smtClean="0"/>
              <a:t>1 </a:t>
            </a:r>
            <a:r>
              <a:rPr lang="tr-TR" sz="2000" dirty="0"/>
              <a:t>Alman sertlik </a:t>
            </a:r>
            <a:r>
              <a:rPr lang="tr-TR" sz="2000" dirty="0" smtClean="0"/>
              <a:t>derecesi (ASD, </a:t>
            </a:r>
            <a:r>
              <a:rPr lang="tr-TR" sz="2000" dirty="0" err="1" smtClean="0"/>
              <a:t>dh</a:t>
            </a:r>
            <a:r>
              <a:rPr lang="tr-TR" sz="2000" dirty="0" smtClean="0"/>
              <a:t>) </a:t>
            </a:r>
            <a:r>
              <a:rPr lang="tr-TR" sz="2000" dirty="0"/>
              <a:t>= 1,25 İngiliz sertlik derecesi</a:t>
            </a:r>
          </a:p>
          <a:p>
            <a:pPr marL="0" indent="0">
              <a:buNone/>
            </a:pPr>
            <a:r>
              <a:rPr lang="tr-TR" sz="2000" dirty="0"/>
              <a:t>1 Alman sertlik derecesi = 1.78 Fransız sertlik </a:t>
            </a:r>
            <a:r>
              <a:rPr lang="tr-TR" sz="2000" dirty="0" smtClean="0"/>
              <a:t>derecesi (</a:t>
            </a:r>
            <a:r>
              <a:rPr lang="tr-TR" sz="2000" dirty="0" err="1" smtClean="0"/>
              <a:t>FSD,fh</a:t>
            </a:r>
            <a:r>
              <a:rPr lang="tr-TR" sz="2000" dirty="0" smtClean="0"/>
              <a:t>)</a:t>
            </a:r>
          </a:p>
          <a:p>
            <a:pPr marL="0" indent="0">
              <a:buNone/>
            </a:pPr>
            <a:endParaRPr lang="tr-TR" sz="2000" dirty="0" smtClean="0"/>
          </a:p>
          <a:p>
            <a:pPr marL="0" indent="0">
              <a:buNone/>
            </a:pPr>
            <a:endParaRPr lang="tr-TR" dirty="0"/>
          </a:p>
        </p:txBody>
      </p:sp>
      <p:graphicFrame>
        <p:nvGraphicFramePr>
          <p:cNvPr id="4" name="Tablo 3"/>
          <p:cNvGraphicFramePr>
            <a:graphicFrameLocks noGrp="1"/>
          </p:cNvGraphicFramePr>
          <p:nvPr>
            <p:extLst>
              <p:ext uri="{D42A27DB-BD31-4B8C-83A1-F6EECF244321}">
                <p14:modId xmlns:p14="http://schemas.microsoft.com/office/powerpoint/2010/main" val="2175851303"/>
              </p:ext>
            </p:extLst>
          </p:nvPr>
        </p:nvGraphicFramePr>
        <p:xfrm>
          <a:off x="323528" y="2276872"/>
          <a:ext cx="8352928" cy="2952326"/>
        </p:xfrm>
        <a:graphic>
          <a:graphicData uri="http://schemas.openxmlformats.org/drawingml/2006/table">
            <a:tbl>
              <a:tblPr firstRow="1" bandRow="1">
                <a:tableStyleId>{5940675A-B579-460E-94D1-54222C63F5DA}</a:tableStyleId>
              </a:tblPr>
              <a:tblGrid>
                <a:gridCol w="2304256"/>
                <a:gridCol w="2304256"/>
                <a:gridCol w="2232248"/>
                <a:gridCol w="1512168"/>
              </a:tblGrid>
              <a:tr h="426602">
                <a:tc>
                  <a:txBody>
                    <a:bodyPr/>
                    <a:lstStyle/>
                    <a:p>
                      <a:r>
                        <a:rPr lang="tr-TR" dirty="0" smtClean="0"/>
                        <a:t>Alman sertlik derecesi</a:t>
                      </a:r>
                      <a:endParaRPr lang="tr-TR" dirty="0"/>
                    </a:p>
                  </a:txBody>
                  <a:tcPr/>
                </a:tc>
                <a:tc>
                  <a:txBody>
                    <a:bodyPr/>
                    <a:lstStyle/>
                    <a:p>
                      <a:r>
                        <a:rPr lang="tr-TR" dirty="0" smtClean="0"/>
                        <a:t>Fransız sertlik derecesi </a:t>
                      </a:r>
                      <a:endParaRPr lang="tr-TR" dirty="0"/>
                    </a:p>
                  </a:txBody>
                  <a:tcPr/>
                </a:tc>
                <a:tc>
                  <a:txBody>
                    <a:bodyPr/>
                    <a:lstStyle/>
                    <a:p>
                      <a:r>
                        <a:rPr lang="tr-TR" dirty="0" smtClean="0"/>
                        <a:t>İngiliz sertlik derecesi</a:t>
                      </a:r>
                      <a:endParaRPr lang="tr-TR" dirty="0"/>
                    </a:p>
                  </a:txBody>
                  <a:tcPr/>
                </a:tc>
                <a:tc>
                  <a:txBody>
                    <a:bodyPr/>
                    <a:lstStyle/>
                    <a:p>
                      <a:r>
                        <a:rPr lang="tr-TR" dirty="0" smtClean="0"/>
                        <a:t>Tanım</a:t>
                      </a:r>
                      <a:endParaRPr lang="tr-TR" dirty="0"/>
                    </a:p>
                  </a:txBody>
                  <a:tcPr/>
                </a:tc>
              </a:tr>
              <a:tr h="420954">
                <a:tc>
                  <a:txBody>
                    <a:bodyPr/>
                    <a:lstStyle/>
                    <a:p>
                      <a:r>
                        <a:rPr lang="tr-TR" dirty="0" smtClean="0"/>
                        <a:t>0-4 </a:t>
                      </a:r>
                      <a:endParaRPr lang="tr-TR" dirty="0"/>
                    </a:p>
                  </a:txBody>
                  <a:tcPr/>
                </a:tc>
                <a:tc>
                  <a:txBody>
                    <a:bodyPr/>
                    <a:lstStyle/>
                    <a:p>
                      <a:r>
                        <a:rPr lang="tr-TR" dirty="0" smtClean="0"/>
                        <a:t>0 – 7</a:t>
                      </a:r>
                      <a:endParaRPr lang="tr-TR" dirty="0"/>
                    </a:p>
                  </a:txBody>
                  <a:tcPr/>
                </a:tc>
                <a:tc>
                  <a:txBody>
                    <a:bodyPr/>
                    <a:lstStyle/>
                    <a:p>
                      <a:r>
                        <a:rPr lang="tr-TR" dirty="0" smtClean="0"/>
                        <a:t>0 - 5</a:t>
                      </a:r>
                      <a:endParaRPr lang="tr-TR" dirty="0"/>
                    </a:p>
                  </a:txBody>
                  <a:tcPr/>
                </a:tc>
                <a:tc>
                  <a:txBody>
                    <a:bodyPr/>
                    <a:lstStyle/>
                    <a:p>
                      <a:r>
                        <a:rPr lang="tr-TR" dirty="0" smtClean="0"/>
                        <a:t>Çok yumuşak</a:t>
                      </a:r>
                      <a:endParaRPr lang="tr-TR" dirty="0"/>
                    </a:p>
                  </a:txBody>
                  <a:tcPr/>
                </a:tc>
              </a:tr>
              <a:tr h="420954">
                <a:tc>
                  <a:txBody>
                    <a:bodyPr/>
                    <a:lstStyle/>
                    <a:p>
                      <a:r>
                        <a:rPr lang="tr-TR" dirty="0" smtClean="0"/>
                        <a:t>4-8 </a:t>
                      </a:r>
                      <a:endParaRPr lang="tr-TR" dirty="0"/>
                    </a:p>
                  </a:txBody>
                  <a:tcPr/>
                </a:tc>
                <a:tc>
                  <a:txBody>
                    <a:bodyPr/>
                    <a:lstStyle/>
                    <a:p>
                      <a:r>
                        <a:rPr lang="tr-TR" dirty="0" smtClean="0"/>
                        <a:t>7 – 14</a:t>
                      </a:r>
                      <a:endParaRPr lang="tr-TR" dirty="0"/>
                    </a:p>
                  </a:txBody>
                  <a:tcPr/>
                </a:tc>
                <a:tc>
                  <a:txBody>
                    <a:bodyPr/>
                    <a:lstStyle/>
                    <a:p>
                      <a:r>
                        <a:rPr lang="tr-TR" dirty="0" smtClean="0"/>
                        <a:t>5 - 10</a:t>
                      </a:r>
                      <a:endParaRPr lang="tr-TR" dirty="0"/>
                    </a:p>
                  </a:txBody>
                  <a:tcPr/>
                </a:tc>
                <a:tc>
                  <a:txBody>
                    <a:bodyPr/>
                    <a:lstStyle/>
                    <a:p>
                      <a:r>
                        <a:rPr lang="tr-TR" dirty="0" smtClean="0"/>
                        <a:t>Yumuşak</a:t>
                      </a:r>
                      <a:endParaRPr lang="tr-TR" dirty="0"/>
                    </a:p>
                  </a:txBody>
                  <a:tcPr/>
                </a:tc>
              </a:tr>
              <a:tr h="420954">
                <a:tc>
                  <a:txBody>
                    <a:bodyPr/>
                    <a:lstStyle/>
                    <a:p>
                      <a:r>
                        <a:rPr lang="tr-TR" dirty="0" smtClean="0"/>
                        <a:t>8-12 </a:t>
                      </a:r>
                      <a:endParaRPr lang="tr-TR" dirty="0"/>
                    </a:p>
                  </a:txBody>
                  <a:tcPr/>
                </a:tc>
                <a:tc>
                  <a:txBody>
                    <a:bodyPr/>
                    <a:lstStyle/>
                    <a:p>
                      <a:r>
                        <a:rPr lang="tr-TR" dirty="0" smtClean="0"/>
                        <a:t>14 – 22</a:t>
                      </a:r>
                      <a:endParaRPr lang="tr-TR" dirty="0"/>
                    </a:p>
                  </a:txBody>
                  <a:tcPr/>
                </a:tc>
                <a:tc>
                  <a:txBody>
                    <a:bodyPr/>
                    <a:lstStyle/>
                    <a:p>
                      <a:r>
                        <a:rPr lang="tr-TR" dirty="0" smtClean="0"/>
                        <a:t>10 - 15</a:t>
                      </a:r>
                      <a:endParaRPr lang="tr-TR" dirty="0"/>
                    </a:p>
                  </a:txBody>
                  <a:tcPr/>
                </a:tc>
                <a:tc>
                  <a:txBody>
                    <a:bodyPr/>
                    <a:lstStyle/>
                    <a:p>
                      <a:r>
                        <a:rPr lang="tr-TR" dirty="0" smtClean="0"/>
                        <a:t>Orta sert</a:t>
                      </a:r>
                      <a:endParaRPr lang="tr-TR" dirty="0"/>
                    </a:p>
                  </a:txBody>
                  <a:tcPr/>
                </a:tc>
              </a:tr>
              <a:tr h="420954">
                <a:tc>
                  <a:txBody>
                    <a:bodyPr/>
                    <a:lstStyle/>
                    <a:p>
                      <a:r>
                        <a:rPr lang="tr-TR" dirty="0" smtClean="0"/>
                        <a:t>12-18 </a:t>
                      </a:r>
                      <a:endParaRPr lang="tr-TR" dirty="0"/>
                    </a:p>
                  </a:txBody>
                  <a:tcPr/>
                </a:tc>
                <a:tc>
                  <a:txBody>
                    <a:bodyPr/>
                    <a:lstStyle/>
                    <a:p>
                      <a:r>
                        <a:rPr lang="tr-TR" dirty="0" smtClean="0"/>
                        <a:t>22 – 32</a:t>
                      </a:r>
                      <a:endParaRPr lang="tr-TR" dirty="0"/>
                    </a:p>
                  </a:txBody>
                  <a:tcPr/>
                </a:tc>
                <a:tc>
                  <a:txBody>
                    <a:bodyPr/>
                    <a:lstStyle/>
                    <a:p>
                      <a:r>
                        <a:rPr lang="tr-TR" dirty="0" smtClean="0"/>
                        <a:t>15 - 22</a:t>
                      </a:r>
                      <a:endParaRPr lang="tr-TR" dirty="0"/>
                    </a:p>
                  </a:txBody>
                  <a:tcPr/>
                </a:tc>
                <a:tc>
                  <a:txBody>
                    <a:bodyPr/>
                    <a:lstStyle/>
                    <a:p>
                      <a:r>
                        <a:rPr lang="tr-TR" dirty="0" smtClean="0"/>
                        <a:t>Sert</a:t>
                      </a:r>
                      <a:endParaRPr lang="tr-TR" dirty="0"/>
                    </a:p>
                  </a:txBody>
                  <a:tcPr/>
                </a:tc>
              </a:tr>
              <a:tr h="420954">
                <a:tc>
                  <a:txBody>
                    <a:bodyPr/>
                    <a:lstStyle/>
                    <a:p>
                      <a:r>
                        <a:rPr lang="tr-TR" dirty="0" smtClean="0"/>
                        <a:t>18-30 </a:t>
                      </a:r>
                      <a:endParaRPr lang="tr-TR" dirty="0"/>
                    </a:p>
                  </a:txBody>
                  <a:tcPr/>
                </a:tc>
                <a:tc>
                  <a:txBody>
                    <a:bodyPr/>
                    <a:lstStyle/>
                    <a:p>
                      <a:r>
                        <a:rPr lang="tr-TR" dirty="0" smtClean="0"/>
                        <a:t>32 – 54</a:t>
                      </a:r>
                      <a:endParaRPr lang="tr-TR" dirty="0"/>
                    </a:p>
                  </a:txBody>
                  <a:tcPr/>
                </a:tc>
                <a:tc>
                  <a:txBody>
                    <a:bodyPr/>
                    <a:lstStyle/>
                    <a:p>
                      <a:r>
                        <a:rPr lang="tr-TR" dirty="0" smtClean="0"/>
                        <a:t>22 - 35</a:t>
                      </a:r>
                      <a:endParaRPr lang="tr-TR" dirty="0"/>
                    </a:p>
                  </a:txBody>
                  <a:tcPr/>
                </a:tc>
                <a:tc>
                  <a:txBody>
                    <a:bodyPr/>
                    <a:lstStyle/>
                    <a:p>
                      <a:r>
                        <a:rPr lang="tr-TR" dirty="0" smtClean="0"/>
                        <a:t>Çok sert</a:t>
                      </a:r>
                      <a:endParaRPr lang="tr-TR" dirty="0"/>
                    </a:p>
                  </a:txBody>
                  <a:tcPr/>
                </a:tc>
              </a:tr>
              <a:tr h="420954">
                <a:tc>
                  <a:txBody>
                    <a:bodyPr/>
                    <a:lstStyle/>
                    <a:p>
                      <a:r>
                        <a:rPr lang="tr-TR" dirty="0" smtClean="0"/>
                        <a:t>&gt;30 </a:t>
                      </a:r>
                      <a:endParaRPr lang="tr-TR" dirty="0"/>
                    </a:p>
                  </a:txBody>
                  <a:tcPr/>
                </a:tc>
                <a:tc>
                  <a:txBody>
                    <a:bodyPr/>
                    <a:lstStyle/>
                    <a:p>
                      <a:r>
                        <a:rPr lang="tr-TR" dirty="0" smtClean="0"/>
                        <a:t>&gt;54</a:t>
                      </a:r>
                      <a:endParaRPr lang="tr-TR" dirty="0"/>
                    </a:p>
                  </a:txBody>
                  <a:tcPr/>
                </a:tc>
                <a:tc>
                  <a:txBody>
                    <a:bodyPr/>
                    <a:lstStyle/>
                    <a:p>
                      <a:r>
                        <a:rPr lang="tr-TR" dirty="0" smtClean="0"/>
                        <a:t>&gt;35</a:t>
                      </a:r>
                      <a:endParaRPr lang="tr-TR" dirty="0"/>
                    </a:p>
                  </a:txBody>
                  <a:tcPr/>
                </a:tc>
                <a:tc>
                  <a:txBody>
                    <a:bodyPr/>
                    <a:lstStyle/>
                    <a:p>
                      <a:r>
                        <a:rPr lang="tr-TR" dirty="0" smtClean="0"/>
                        <a:t>Aşırı sert</a:t>
                      </a:r>
                      <a:endParaRPr lang="tr-TR" dirty="0"/>
                    </a:p>
                  </a:txBody>
                  <a:tcPr/>
                </a:tc>
              </a:tr>
            </a:tbl>
          </a:graphicData>
        </a:graphic>
      </p:graphicFrame>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14904709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58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04656"/>
          </a:xfrm>
        </p:spPr>
        <p:txBody>
          <a:bodyPr/>
          <a:lstStyle/>
          <a:p>
            <a:pPr marL="0" indent="0">
              <a:buNone/>
            </a:pPr>
            <a:r>
              <a:rPr lang="tr-TR" sz="2800" dirty="0" smtClean="0">
                <a:solidFill>
                  <a:srgbClr val="C00000"/>
                </a:solidFill>
              </a:rPr>
              <a:t>PH:</a:t>
            </a:r>
            <a:r>
              <a:rPr lang="en-US" sz="2800" dirty="0">
                <a:solidFill>
                  <a:srgbClr val="C00000"/>
                </a:solidFill>
              </a:rPr>
              <a:t> </a:t>
            </a:r>
            <a:r>
              <a:rPr lang="en-US" sz="2800" dirty="0"/>
              <a:t>"Power of Hydrogen" (</a:t>
            </a:r>
            <a:r>
              <a:rPr lang="en-US" sz="2800" dirty="0" err="1"/>
              <a:t>Hidrojenin</a:t>
            </a:r>
            <a:r>
              <a:rPr lang="en-US" sz="2800" dirty="0"/>
              <a:t> </a:t>
            </a:r>
            <a:r>
              <a:rPr lang="en-US" sz="2800" dirty="0" err="1"/>
              <a:t>Gücü</a:t>
            </a:r>
            <a:r>
              <a:rPr lang="en-US" sz="2800" dirty="0"/>
              <a:t>)</a:t>
            </a:r>
            <a:r>
              <a:rPr lang="tr-TR" sz="2800" dirty="0" smtClean="0"/>
              <a:t> Bir </a:t>
            </a:r>
            <a:r>
              <a:rPr lang="tr-TR" sz="2800" dirty="0"/>
              <a:t>çözeltinin asitlik veya bazlık derecesini tarif eden ölçü birimidir</a:t>
            </a:r>
            <a:r>
              <a:rPr lang="tr-TR" sz="2800" dirty="0" smtClean="0"/>
              <a:t>.</a:t>
            </a:r>
          </a:p>
          <a:p>
            <a:pPr marL="0" indent="0">
              <a:buNone/>
            </a:pPr>
            <a:endParaRPr lang="tr-TR"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568" y="2096562"/>
            <a:ext cx="7704856" cy="194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Metin kutusu 3"/>
          <p:cNvSpPr txBox="1"/>
          <p:nvPr/>
        </p:nvSpPr>
        <p:spPr>
          <a:xfrm>
            <a:off x="899592" y="2132857"/>
            <a:ext cx="720080" cy="369332"/>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endParaRPr lang="tr-TR" dirty="0"/>
          </a:p>
        </p:txBody>
      </p:sp>
      <p:sp>
        <p:nvSpPr>
          <p:cNvPr id="5" name="Metin kutusu 4"/>
          <p:cNvSpPr txBox="1"/>
          <p:nvPr/>
        </p:nvSpPr>
        <p:spPr>
          <a:xfrm>
            <a:off x="899592" y="2317523"/>
            <a:ext cx="720080" cy="369332"/>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endParaRPr lang="tr-TR" dirty="0"/>
          </a:p>
        </p:txBody>
      </p:sp>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568" y="4040777"/>
            <a:ext cx="7704856" cy="2340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26376952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67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760640"/>
          </a:xfrm>
        </p:spPr>
        <p:txBody>
          <a:bodyPr>
            <a:normAutofit fontScale="32500" lnSpcReduction="20000"/>
          </a:bodyPr>
          <a:lstStyle/>
          <a:p>
            <a:pPr marL="0" indent="0">
              <a:buNone/>
            </a:pPr>
            <a:r>
              <a:rPr lang="tr-TR" sz="6300" dirty="0"/>
              <a:t>*Kullanılan temizlik maddelerinin yüzey uygunluğu ve birden fazla kullanılan deterjanların birbiriyle uyumu konusuna dikkat edilmelidir.</a:t>
            </a:r>
          </a:p>
          <a:p>
            <a:pPr marL="0" indent="0">
              <a:buNone/>
            </a:pPr>
            <a:r>
              <a:rPr lang="tr-TR" sz="6300" dirty="0"/>
              <a:t>Örneğin, </a:t>
            </a:r>
            <a:r>
              <a:rPr lang="tr-TR" sz="6300" dirty="0" err="1"/>
              <a:t>Amonyak+klor</a:t>
            </a:r>
            <a:r>
              <a:rPr lang="tr-TR" sz="6300" dirty="0"/>
              <a:t> veya </a:t>
            </a:r>
            <a:r>
              <a:rPr lang="tr-TR" sz="6300" dirty="0" err="1"/>
              <a:t>Tuzruhu+çamaşır</a:t>
            </a:r>
            <a:r>
              <a:rPr lang="tr-TR" sz="6300" dirty="0"/>
              <a:t> suyu birbirleriyle birlikte kesinlikle kullanılmamalıdır.</a:t>
            </a:r>
          </a:p>
          <a:p>
            <a:pPr marL="0" indent="0">
              <a:buNone/>
            </a:pPr>
            <a:endParaRPr lang="tr-TR" sz="6300" dirty="0" smtClean="0"/>
          </a:p>
          <a:p>
            <a:pPr marL="0" indent="0">
              <a:buNone/>
            </a:pPr>
            <a:r>
              <a:rPr lang="tr-TR" sz="6300" dirty="0" smtClean="0">
                <a:solidFill>
                  <a:srgbClr val="C00000"/>
                </a:solidFill>
              </a:rPr>
              <a:t>Sabunlar</a:t>
            </a:r>
            <a:endParaRPr lang="tr-TR" sz="6300" dirty="0" smtClean="0"/>
          </a:p>
          <a:p>
            <a:pPr marL="0" indent="0">
              <a:buNone/>
            </a:pPr>
            <a:r>
              <a:rPr lang="tr-TR" sz="6300" dirty="0" smtClean="0"/>
              <a:t> 	Sabunlar çok eski zamanlardan beri bilinen temizlik maddesidir. Sabunlar piyasada bulunuş şekillerine göre toz, sıvı , kalıp ve krem şeklinde bulunmaktadırlar. Toz sabun bebek ve alerjik bünyeli misafirlerin çamaşırlarının yıkanmasında kullanılır. Sıvı sabun lavabo </a:t>
            </a:r>
            <a:r>
              <a:rPr lang="tr-TR" sz="6300" dirty="0" err="1" smtClean="0"/>
              <a:t>dispensörlerinde</a:t>
            </a:r>
            <a:r>
              <a:rPr lang="tr-TR" sz="6300" dirty="0" smtClean="0"/>
              <a:t> el temizliği için kullanılırlar.  Krem sabun (Arap sabunu) genel temizlik maddesi olarak tercih edilir.</a:t>
            </a:r>
          </a:p>
          <a:p>
            <a:pPr marL="0" indent="0">
              <a:buNone/>
            </a:pPr>
            <a:r>
              <a:rPr lang="tr-TR" sz="6300" dirty="0" smtClean="0"/>
              <a:t>	TSE'nin </a:t>
            </a:r>
            <a:r>
              <a:rPr lang="tr-TR" sz="6300" dirty="0"/>
              <a:t>normlarına göre, bitkisel ve hayvansal yağlarla, mumların, reçinelerin karışımlarının sabunlaştırılmasıyla elde edilirler</a:t>
            </a:r>
            <a:r>
              <a:rPr lang="tr-TR" sz="6300" dirty="0" smtClean="0"/>
              <a:t>.</a:t>
            </a:r>
          </a:p>
          <a:p>
            <a:pPr marL="0" indent="0">
              <a:buNone/>
            </a:pPr>
            <a:r>
              <a:rPr lang="tr-TR" sz="6300" dirty="0"/>
              <a:t>	</a:t>
            </a:r>
            <a:r>
              <a:rPr lang="tr-TR" sz="6300" dirty="0" smtClean="0"/>
              <a:t>İçeriklerine Göre Sabunlar</a:t>
            </a:r>
          </a:p>
          <a:p>
            <a:pPr marL="0" indent="0">
              <a:buNone/>
            </a:pPr>
            <a:r>
              <a:rPr lang="tr-TR" sz="6300" dirty="0" smtClean="0"/>
              <a:t>1-Ekstra sabunlar, %75 ve daha fazla yağ asidi içerirler.</a:t>
            </a:r>
          </a:p>
          <a:p>
            <a:pPr marL="0" indent="0">
              <a:buNone/>
            </a:pPr>
            <a:r>
              <a:rPr lang="tr-TR" sz="6300" dirty="0" smtClean="0"/>
              <a:t>2-I.Sınıf sabunlar, %60 yağ asidi içerirler</a:t>
            </a:r>
          </a:p>
          <a:p>
            <a:pPr marL="0" indent="0">
              <a:buNone/>
            </a:pPr>
            <a:r>
              <a:rPr lang="tr-TR" sz="6300" dirty="0" smtClean="0"/>
              <a:t>3-II.Sınıf sabunlar, %40 yağ asidi içerirler</a:t>
            </a:r>
          </a:p>
          <a:p>
            <a:pPr marL="0" indent="0">
              <a:buNone/>
            </a:pPr>
            <a:r>
              <a:rPr lang="tr-TR" sz="6300" dirty="0" smtClean="0"/>
              <a:t>4-III.Sınıf sabunlar, %40’tan daha az yağ asidi içerirler.</a:t>
            </a:r>
            <a:endParaRPr lang="tr-TR" sz="6300" dirty="0"/>
          </a:p>
          <a:p>
            <a:pPr marL="0" indent="0">
              <a:buNone/>
            </a:pPr>
            <a:endParaRPr lang="tr-TR" dirty="0"/>
          </a:p>
          <a:p>
            <a:pPr marL="0" indent="0">
              <a:buNone/>
            </a:pPr>
            <a:r>
              <a:rPr lang="tr-TR" dirty="0"/>
              <a:t> </a:t>
            </a:r>
            <a:r>
              <a:rPr lang="tr-TR" dirty="0" smtClean="0"/>
              <a:t> </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87563348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440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832648"/>
          </a:xfrm>
        </p:spPr>
        <p:txBody>
          <a:bodyPr>
            <a:normAutofit fontScale="70000" lnSpcReduction="20000"/>
          </a:bodyPr>
          <a:lstStyle/>
          <a:p>
            <a:pPr marL="0" indent="0">
              <a:buNone/>
            </a:pPr>
            <a:r>
              <a:rPr lang="tr-TR" dirty="0">
                <a:solidFill>
                  <a:srgbClr val="C00000"/>
                </a:solidFill>
              </a:rPr>
              <a:t> </a:t>
            </a:r>
            <a:r>
              <a:rPr lang="tr-TR" sz="3400" dirty="0">
                <a:solidFill>
                  <a:srgbClr val="C00000"/>
                </a:solidFill>
              </a:rPr>
              <a:t>Çamaşır sodası</a:t>
            </a:r>
          </a:p>
          <a:p>
            <a:pPr marL="0" indent="0">
              <a:buNone/>
            </a:pPr>
            <a:r>
              <a:rPr lang="tr-TR" sz="3400" dirty="0">
                <a:solidFill>
                  <a:srgbClr val="C00000"/>
                </a:solidFill>
              </a:rPr>
              <a:t>	</a:t>
            </a:r>
            <a:r>
              <a:rPr lang="tr-TR" sz="3400" dirty="0"/>
              <a:t> Suyun kirecini ayrıştırmada, ağartıcı  yapımında (</a:t>
            </a:r>
            <a:r>
              <a:rPr lang="tr-TR" sz="3400" dirty="0" err="1"/>
              <a:t>javel</a:t>
            </a:r>
            <a:r>
              <a:rPr lang="tr-TR" sz="3400" dirty="0"/>
              <a:t> suyu), tahta ve taş döşemelerin temizliğinde ve çamaşırların ağartılmasında kullanılır.</a:t>
            </a:r>
          </a:p>
          <a:p>
            <a:pPr marL="0" indent="0">
              <a:buNone/>
            </a:pPr>
            <a:r>
              <a:rPr lang="tr-TR" sz="3400" dirty="0"/>
              <a:t>	Yağ lekesinde etkili olurlar. Çamaşır yüzeyinde beyaz tortu bıraktıklarından rahatsız  edicidirler. Ağızları açık bırakılmamalıdır.</a:t>
            </a:r>
          </a:p>
          <a:p>
            <a:pPr marL="0" indent="0">
              <a:buNone/>
            </a:pPr>
            <a:r>
              <a:rPr lang="tr-TR" sz="3400" dirty="0" err="1" smtClean="0">
                <a:solidFill>
                  <a:srgbClr val="C00000"/>
                </a:solidFill>
              </a:rPr>
              <a:t>Kaol</a:t>
            </a:r>
            <a:endParaRPr lang="tr-TR" sz="3400" dirty="0">
              <a:solidFill>
                <a:srgbClr val="C00000"/>
              </a:solidFill>
            </a:endParaRPr>
          </a:p>
          <a:p>
            <a:pPr marL="0" indent="0">
              <a:buNone/>
            </a:pPr>
            <a:r>
              <a:rPr lang="tr-TR" sz="3400" dirty="0"/>
              <a:t> Pirinç, gümüş, bakır ve </a:t>
            </a:r>
            <a:r>
              <a:rPr lang="tr-TR" sz="3400" dirty="0" err="1"/>
              <a:t>kromajlı</a:t>
            </a:r>
            <a:r>
              <a:rPr lang="tr-TR" sz="3400" dirty="0"/>
              <a:t> eşyaların temizliğinde kullanılır</a:t>
            </a:r>
            <a:r>
              <a:rPr lang="tr-TR" sz="3400" dirty="0" smtClean="0"/>
              <a:t>. </a:t>
            </a:r>
            <a:r>
              <a:rPr lang="tr-TR" sz="3400" dirty="0" err="1" smtClean="0"/>
              <a:t>Kaol</a:t>
            </a:r>
            <a:r>
              <a:rPr lang="tr-TR" sz="3400" dirty="0" smtClean="0"/>
              <a:t> bez veya pamuk üzerine dökülerek ve ovularak kullanılırsa parlatma işleminden daha iyi sonuç </a:t>
            </a:r>
            <a:r>
              <a:rPr lang="tr-TR" sz="3400" dirty="0" err="1" smtClean="0"/>
              <a:t>alınır.Piyasada</a:t>
            </a:r>
            <a:r>
              <a:rPr lang="tr-TR" sz="3400" dirty="0" smtClean="0"/>
              <a:t> toz ve sıvı olmak üzere satılmaktadır.</a:t>
            </a:r>
            <a:endParaRPr lang="tr-TR" sz="3400" dirty="0"/>
          </a:p>
          <a:p>
            <a:pPr marL="0" indent="0">
              <a:buNone/>
            </a:pPr>
            <a:r>
              <a:rPr lang="tr-TR" sz="3400" dirty="0">
                <a:solidFill>
                  <a:srgbClr val="C00000"/>
                </a:solidFill>
              </a:rPr>
              <a:t> Asitler</a:t>
            </a:r>
          </a:p>
          <a:p>
            <a:pPr marL="0" indent="0">
              <a:buNone/>
            </a:pPr>
            <a:r>
              <a:rPr lang="tr-TR" sz="3400" dirty="0"/>
              <a:t>En çok kullanılanlar sirke, limon suyu ve tuz ruhudur. Leke çıkarmada, koku gidermede ve yüzeylerdeki mikroorganizmaları yok etmek için kullanılır</a:t>
            </a:r>
            <a:r>
              <a:rPr lang="tr-TR" sz="3400" dirty="0" smtClean="0"/>
              <a:t>. Yüzeylere zarar verdiklerinden seyreltilmiş veya daha zayıf asit olarak kullanılmalıdırlar.</a:t>
            </a:r>
            <a:endParaRPr lang="tr-TR" sz="3400"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9708692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59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04656"/>
          </a:xfrm>
        </p:spPr>
        <p:txBody>
          <a:bodyPr>
            <a:normAutofit fontScale="70000" lnSpcReduction="20000"/>
          </a:bodyPr>
          <a:lstStyle/>
          <a:p>
            <a:pPr marL="0" indent="0">
              <a:buNone/>
            </a:pPr>
            <a:r>
              <a:rPr lang="tr-TR" dirty="0" smtClean="0">
                <a:solidFill>
                  <a:srgbClr val="C00000"/>
                </a:solidFill>
              </a:rPr>
              <a:t>Amonyak</a:t>
            </a:r>
            <a:endParaRPr lang="tr-TR" dirty="0" smtClean="0"/>
          </a:p>
          <a:p>
            <a:pPr marL="0" indent="0">
              <a:buNone/>
            </a:pPr>
            <a:r>
              <a:rPr lang="tr-TR" dirty="0"/>
              <a:t>	</a:t>
            </a:r>
            <a:r>
              <a:rPr lang="tr-TR" smtClean="0"/>
              <a:t>Hafif </a:t>
            </a:r>
            <a:r>
              <a:rPr lang="tr-TR" smtClean="0"/>
              <a:t>alkali </a:t>
            </a:r>
            <a:r>
              <a:rPr lang="tr-TR" dirty="0"/>
              <a:t>olup, asit lekeleri, vücut kiri ve hafif lekelerin çıkartılmasında </a:t>
            </a:r>
            <a:r>
              <a:rPr lang="tr-TR" dirty="0" smtClean="0"/>
              <a:t>kullanılır. Renkli kumaşlarda kullanılmadan önce test edilmelidir ve ağızları açık bırakılmamalıdır.</a:t>
            </a:r>
            <a:endParaRPr lang="tr-TR" dirty="0"/>
          </a:p>
          <a:p>
            <a:pPr marL="0" indent="0">
              <a:buNone/>
            </a:pPr>
            <a:r>
              <a:rPr lang="tr-TR" dirty="0"/>
              <a:t> </a:t>
            </a:r>
            <a:r>
              <a:rPr lang="tr-TR" dirty="0">
                <a:solidFill>
                  <a:srgbClr val="C00000"/>
                </a:solidFill>
              </a:rPr>
              <a:t>Mavi </a:t>
            </a:r>
            <a:r>
              <a:rPr lang="tr-TR" dirty="0" smtClean="0">
                <a:solidFill>
                  <a:srgbClr val="C00000"/>
                </a:solidFill>
              </a:rPr>
              <a:t>ispirto</a:t>
            </a:r>
            <a:r>
              <a:rPr lang="tr-TR" dirty="0" smtClean="0"/>
              <a:t> </a:t>
            </a:r>
          </a:p>
          <a:p>
            <a:pPr marL="0" indent="0">
              <a:buNone/>
            </a:pPr>
            <a:r>
              <a:rPr lang="tr-TR" dirty="0" smtClean="0"/>
              <a:t>	İyi bir temizlik ve dezenfektan maddesidir. Yosun</a:t>
            </a:r>
            <a:r>
              <a:rPr lang="tr-TR" dirty="0"/>
              <a:t>, çimen</a:t>
            </a:r>
            <a:r>
              <a:rPr lang="tr-TR" dirty="0" smtClean="0"/>
              <a:t>, </a:t>
            </a:r>
            <a:r>
              <a:rPr lang="tr-TR" dirty="0"/>
              <a:t>tükenmez kalem lekelerinin </a:t>
            </a:r>
            <a:r>
              <a:rPr lang="tr-TR" dirty="0" smtClean="0"/>
              <a:t>çıkartılmasında ,telefon</a:t>
            </a:r>
            <a:r>
              <a:rPr lang="tr-TR" dirty="0"/>
              <a:t>, mobilya, cam ve aynaların parlatılmasında kullanılır.</a:t>
            </a:r>
          </a:p>
          <a:p>
            <a:pPr marL="0" indent="0">
              <a:buNone/>
            </a:pPr>
            <a:r>
              <a:rPr lang="tr-TR" dirty="0">
                <a:solidFill>
                  <a:srgbClr val="C00000"/>
                </a:solidFill>
              </a:rPr>
              <a:t> </a:t>
            </a:r>
            <a:r>
              <a:rPr lang="tr-TR" dirty="0" smtClean="0">
                <a:solidFill>
                  <a:srgbClr val="C00000"/>
                </a:solidFill>
              </a:rPr>
              <a:t>Cilalar</a:t>
            </a:r>
            <a:endParaRPr lang="tr-TR" dirty="0" smtClean="0"/>
          </a:p>
          <a:p>
            <a:pPr marL="0" indent="0">
              <a:buNone/>
            </a:pPr>
            <a:r>
              <a:rPr lang="tr-TR" dirty="0"/>
              <a:t>	</a:t>
            </a:r>
            <a:r>
              <a:rPr lang="tr-TR" dirty="0" smtClean="0"/>
              <a:t> </a:t>
            </a:r>
            <a:r>
              <a:rPr lang="tr-TR" dirty="0"/>
              <a:t>Taş, plastik, ahşap yüzeylere uygulanabilen koruyucu ve parlatıcı bir maddedir</a:t>
            </a:r>
            <a:r>
              <a:rPr lang="tr-TR" dirty="0" smtClean="0"/>
              <a:t>. Yüzey gözeneklerini kapattıklarından alanın tozlanmasını önler ve kolay temizlenmesini sağlar. Sert ve yumuşak olarak 2 tiptir.</a:t>
            </a:r>
            <a:endParaRPr lang="tr-TR" dirty="0"/>
          </a:p>
          <a:p>
            <a:pPr marL="0" indent="0">
              <a:buNone/>
            </a:pPr>
            <a:r>
              <a:rPr lang="tr-TR" dirty="0"/>
              <a:t> </a:t>
            </a:r>
            <a:r>
              <a:rPr lang="tr-TR" dirty="0">
                <a:solidFill>
                  <a:srgbClr val="C00000"/>
                </a:solidFill>
              </a:rPr>
              <a:t>Çamaşır </a:t>
            </a:r>
            <a:r>
              <a:rPr lang="tr-TR" dirty="0" smtClean="0">
                <a:solidFill>
                  <a:srgbClr val="C00000"/>
                </a:solidFill>
              </a:rPr>
              <a:t>suyu</a:t>
            </a:r>
            <a:endParaRPr lang="tr-TR" dirty="0" smtClean="0"/>
          </a:p>
          <a:p>
            <a:pPr marL="0" indent="0">
              <a:buNone/>
            </a:pPr>
            <a:r>
              <a:rPr lang="tr-TR" dirty="0"/>
              <a:t>	</a:t>
            </a:r>
            <a:r>
              <a:rPr lang="tr-TR" dirty="0" smtClean="0"/>
              <a:t> </a:t>
            </a:r>
            <a:r>
              <a:rPr lang="tr-TR" dirty="0"/>
              <a:t>Hem çamaşırhanede ağartıcı olarak, hem de banyo temizliğinde dezenfekte edici ve beyazlatıcı olarak kullanılır</a:t>
            </a:r>
            <a:r>
              <a:rPr lang="tr-TR" dirty="0" smtClean="0"/>
              <a:t>. Çabuk sararan yüzeylerdeki lekelerin çıkarılmasında ve dezenfekte edilmesinde kullanılır.</a:t>
            </a: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77873818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76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92500" lnSpcReduction="10000"/>
          </a:bodyPr>
          <a:lstStyle/>
          <a:p>
            <a:pPr marL="0" indent="0">
              <a:buNone/>
            </a:pPr>
            <a:r>
              <a:rPr lang="tr-TR" dirty="0"/>
              <a:t> </a:t>
            </a:r>
            <a:r>
              <a:rPr lang="tr-TR" dirty="0">
                <a:solidFill>
                  <a:srgbClr val="C00000"/>
                </a:solidFill>
              </a:rPr>
              <a:t>Deterjanlar</a:t>
            </a:r>
            <a:r>
              <a:rPr lang="tr-TR" dirty="0"/>
              <a:t>: </a:t>
            </a:r>
            <a:endParaRPr lang="tr-TR" dirty="0" smtClean="0"/>
          </a:p>
          <a:p>
            <a:pPr marL="0" indent="0">
              <a:buNone/>
            </a:pPr>
            <a:r>
              <a:rPr lang="tr-TR" dirty="0"/>
              <a:t>	</a:t>
            </a:r>
            <a:r>
              <a:rPr lang="tr-TR" dirty="0" smtClean="0"/>
              <a:t>Toz </a:t>
            </a:r>
            <a:r>
              <a:rPr lang="tr-TR" dirty="0"/>
              <a:t>ve sıvı olarak iki gruba ayrılan deterjanların seçiminde şu özelliklere sahip olmasına dikkat edilmelidir:</a:t>
            </a:r>
          </a:p>
          <a:p>
            <a:pPr marL="0" indent="0">
              <a:buNone/>
            </a:pPr>
            <a:r>
              <a:rPr lang="tr-TR" dirty="0" smtClean="0"/>
              <a:t>1-Kullanma </a:t>
            </a:r>
            <a:r>
              <a:rPr lang="tr-TR" dirty="0"/>
              <a:t>kolaylığı sağlayacak bir ambalajı olması</a:t>
            </a:r>
          </a:p>
          <a:p>
            <a:pPr marL="0" indent="0">
              <a:buNone/>
            </a:pPr>
            <a:r>
              <a:rPr lang="tr-TR" dirty="0" smtClean="0"/>
              <a:t>2-Klor </a:t>
            </a:r>
            <a:r>
              <a:rPr lang="tr-TR" dirty="0"/>
              <a:t>vb. dezenfekte edici madde içermesi.</a:t>
            </a:r>
          </a:p>
          <a:p>
            <a:pPr marL="0" indent="0">
              <a:buNone/>
            </a:pPr>
            <a:r>
              <a:rPr lang="tr-TR" dirty="0" smtClean="0"/>
              <a:t>3-Az </a:t>
            </a:r>
            <a:r>
              <a:rPr lang="tr-TR" dirty="0"/>
              <a:t>köpürmesi</a:t>
            </a:r>
          </a:p>
          <a:p>
            <a:pPr marL="0" indent="0">
              <a:buNone/>
            </a:pPr>
            <a:r>
              <a:rPr lang="tr-TR" dirty="0" smtClean="0"/>
              <a:t>4-Suda </a:t>
            </a:r>
            <a:r>
              <a:rPr lang="tr-TR" dirty="0"/>
              <a:t>erimesi</a:t>
            </a:r>
          </a:p>
          <a:p>
            <a:pPr marL="0" indent="0">
              <a:buNone/>
            </a:pPr>
            <a:r>
              <a:rPr lang="tr-TR" dirty="0" smtClean="0"/>
              <a:t>5-Parfümlü </a:t>
            </a:r>
            <a:r>
              <a:rPr lang="tr-TR" dirty="0"/>
              <a:t>olması</a:t>
            </a:r>
          </a:p>
          <a:p>
            <a:pPr marL="0" indent="0">
              <a:buNone/>
            </a:pPr>
            <a:r>
              <a:rPr lang="tr-TR" dirty="0" smtClean="0"/>
              <a:t>6-Elleri yıpratmaması</a:t>
            </a:r>
          </a:p>
          <a:p>
            <a:pPr marL="0" indent="0">
              <a:buNone/>
            </a:pPr>
            <a:r>
              <a:rPr lang="tr-TR" dirty="0" smtClean="0"/>
              <a:t>7-Soğuk ve sıcak sularda etkili olması gerekmektedir.</a:t>
            </a: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05586960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595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5865515"/>
          </a:xfrm>
        </p:spPr>
        <p:txBody>
          <a:bodyPr>
            <a:normAutofit fontScale="70000" lnSpcReduction="20000"/>
          </a:bodyPr>
          <a:lstStyle/>
          <a:p>
            <a:pPr marL="0" indent="0">
              <a:buNone/>
            </a:pPr>
            <a:r>
              <a:rPr lang="tr-TR" dirty="0" smtClean="0"/>
              <a:t>DOĞAL TEMİZLİK MADDELERİ</a:t>
            </a:r>
          </a:p>
          <a:p>
            <a:pPr marL="0" indent="0">
              <a:buNone/>
            </a:pPr>
            <a:r>
              <a:rPr lang="tr-TR" dirty="0" smtClean="0"/>
              <a:t>1-Çamaşır sodası</a:t>
            </a:r>
          </a:p>
          <a:p>
            <a:pPr marL="0" indent="0">
              <a:buNone/>
            </a:pPr>
            <a:r>
              <a:rPr lang="tr-TR" dirty="0" smtClean="0">
                <a:solidFill>
                  <a:srgbClr val="333333"/>
                </a:solidFill>
              </a:rPr>
              <a:t>	Kimyasal </a:t>
            </a:r>
            <a:r>
              <a:rPr lang="tr-TR" dirty="0">
                <a:solidFill>
                  <a:srgbClr val="333333"/>
                </a:solidFill>
              </a:rPr>
              <a:t>adı sodyum karbonat olan</a:t>
            </a:r>
            <a:r>
              <a:rPr lang="tr-TR" dirty="0"/>
              <a:t> </a:t>
            </a:r>
            <a:r>
              <a:rPr lang="tr-TR" dirty="0" smtClean="0"/>
              <a:t>çamaşır sodası mineral olup , </a:t>
            </a:r>
            <a:r>
              <a:rPr lang="tr-TR" dirty="0"/>
              <a:t>doğal temizliğin en etkili </a:t>
            </a:r>
            <a:r>
              <a:rPr lang="tr-TR" dirty="0">
                <a:solidFill>
                  <a:srgbClr val="333333"/>
                </a:solidFill>
              </a:rPr>
              <a:t>elemanlarındandır. Suyu </a:t>
            </a:r>
            <a:r>
              <a:rPr lang="tr-TR" dirty="0" smtClean="0">
                <a:solidFill>
                  <a:srgbClr val="333333"/>
                </a:solidFill>
              </a:rPr>
              <a:t>yumuşatmaya , </a:t>
            </a:r>
            <a:r>
              <a:rPr lang="tr-TR" dirty="0">
                <a:solidFill>
                  <a:srgbClr val="333333"/>
                </a:solidFill>
              </a:rPr>
              <a:t>sabunun köpürmesine yardımcı olur. Çamaşır makinelerinde kullanılmasında herhangi bir sakınca yoktur. Pek çok deterjanın etkin temizlik maddesidir. Zararlı kimyasal dumana neden olmaz. Tahriş edici olabildiğinden eldivenle kullanılması ve solunmaması daha doğru olur. Alırken klor ve titanyum dioksit içermemesine dikkat </a:t>
            </a:r>
            <a:r>
              <a:rPr lang="tr-TR" dirty="0" smtClean="0">
                <a:solidFill>
                  <a:srgbClr val="333333"/>
                </a:solidFill>
              </a:rPr>
              <a:t>edilmelidir.</a:t>
            </a:r>
          </a:p>
          <a:p>
            <a:pPr marL="0" indent="0">
              <a:buNone/>
            </a:pPr>
            <a:r>
              <a:rPr lang="tr-TR" dirty="0" smtClean="0">
                <a:solidFill>
                  <a:srgbClr val="333333"/>
                </a:solidFill>
              </a:rPr>
              <a:t>2-Boraks</a:t>
            </a:r>
          </a:p>
          <a:p>
            <a:pPr marL="0" indent="0">
              <a:buNone/>
            </a:pPr>
            <a:r>
              <a:rPr lang="tr-TR" dirty="0" smtClean="0"/>
              <a:t>	Su, oksijen, sodyum ve bordan oluşan antiseptik, </a:t>
            </a:r>
            <a:r>
              <a:rPr lang="tr-TR" dirty="0" err="1" smtClean="0"/>
              <a:t>antifungal</a:t>
            </a:r>
            <a:r>
              <a:rPr lang="tr-TR" dirty="0" smtClean="0"/>
              <a:t>, antibiyotik, koku giderici ve dezenfektan özellikleri olan doğal kaynaklı bir mineral olan boraks küflenmeyi de önler.</a:t>
            </a:r>
          </a:p>
          <a:p>
            <a:pPr marL="0" indent="0">
              <a:buNone/>
            </a:pPr>
            <a:r>
              <a:rPr lang="tr-TR" dirty="0" smtClean="0"/>
              <a:t>3-Sirke </a:t>
            </a:r>
          </a:p>
          <a:p>
            <a:pPr marL="0" indent="0">
              <a:buNone/>
            </a:pPr>
            <a:r>
              <a:rPr lang="tr-TR" dirty="0"/>
              <a:t>	</a:t>
            </a:r>
            <a:r>
              <a:rPr lang="tr-TR" dirty="0" smtClean="0"/>
              <a:t>Meyve ve tahılların fermantasyonu ile elde edilen bir sıvıdır. Hafif bir asit olup mikropları öldürmeyi, yağları parçalamayı ve mineral kalıntılarını çözmeyi sağlar. Alkali lekeleri nötralize eder</a:t>
            </a:r>
            <a:r>
              <a:rPr lang="tr-TR" dirty="0"/>
              <a:t>. Camlardaki lekelerin </a:t>
            </a:r>
            <a:r>
              <a:rPr lang="tr-TR" dirty="0" smtClean="0"/>
              <a:t>giderilmesinde, yünlerin yumuşatılmasında, halıların parlatılmasında kullanılır.</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63861182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63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721499"/>
          </a:xfrm>
        </p:spPr>
        <p:txBody>
          <a:bodyPr>
            <a:normAutofit fontScale="62500" lnSpcReduction="20000"/>
          </a:bodyPr>
          <a:lstStyle/>
          <a:p>
            <a:pPr marL="0" indent="0">
              <a:buNone/>
            </a:pPr>
            <a:r>
              <a:rPr lang="tr-TR" dirty="0" smtClean="0"/>
              <a:t>4-Karbonat</a:t>
            </a:r>
          </a:p>
          <a:p>
            <a:pPr marL="0" indent="0">
              <a:buNone/>
            </a:pPr>
            <a:r>
              <a:rPr lang="tr-TR" dirty="0"/>
              <a:t>	</a:t>
            </a:r>
            <a:r>
              <a:rPr lang="tr-TR" dirty="0" smtClean="0"/>
              <a:t>Sodyum bikarbonat hafif aşındırıcı bir temizlik sağlar. Beyazlatıcı ve koku gidericidir. Buzdolabı temizliğinde kullanılır.</a:t>
            </a:r>
          </a:p>
          <a:p>
            <a:pPr marL="0" indent="0">
              <a:buNone/>
            </a:pPr>
            <a:r>
              <a:rPr lang="tr-TR" dirty="0" smtClean="0"/>
              <a:t>5-Terebentin</a:t>
            </a:r>
          </a:p>
          <a:p>
            <a:pPr marL="0" indent="0">
              <a:buNone/>
            </a:pPr>
            <a:r>
              <a:rPr lang="tr-TR" dirty="0"/>
              <a:t>	</a:t>
            </a:r>
            <a:r>
              <a:rPr lang="tr-TR" dirty="0" smtClean="0"/>
              <a:t>Yağlı ve inatçı kirlerin çıkarılmasında ve cila yapımında kullanılır. Ağzı iyi kapatılmalı ve ateşten uzak tutulmalıdır.</a:t>
            </a:r>
          </a:p>
          <a:p>
            <a:pPr marL="0" indent="0">
              <a:buNone/>
            </a:pPr>
            <a:r>
              <a:rPr lang="tr-TR" dirty="0" smtClean="0"/>
              <a:t>6-Tuz</a:t>
            </a:r>
          </a:p>
          <a:p>
            <a:pPr marL="0" indent="0">
              <a:buNone/>
            </a:pPr>
            <a:r>
              <a:rPr lang="tr-TR" dirty="0" smtClean="0"/>
              <a:t>	Kan ve şarap lekelerinin çıkarılmasında kullanılır.</a:t>
            </a:r>
          </a:p>
          <a:p>
            <a:pPr marL="0" indent="0">
              <a:buNone/>
            </a:pPr>
            <a:r>
              <a:rPr lang="tr-TR" dirty="0" smtClean="0"/>
              <a:t>7-Arap sabunu</a:t>
            </a:r>
          </a:p>
          <a:p>
            <a:pPr marL="0" indent="0">
              <a:buNone/>
            </a:pPr>
            <a:r>
              <a:rPr lang="tr-TR" dirty="0" smtClean="0"/>
              <a:t>	Bitkisel yağlardan elde edilir. Bir çok yüzeyde güvenle kullanılır.</a:t>
            </a:r>
          </a:p>
          <a:p>
            <a:pPr marL="0" indent="0">
              <a:buNone/>
            </a:pPr>
            <a:r>
              <a:rPr lang="tr-TR" dirty="0" smtClean="0"/>
              <a:t>8-Limon suyu</a:t>
            </a:r>
          </a:p>
          <a:p>
            <a:pPr marL="0" indent="0">
              <a:buNone/>
            </a:pPr>
            <a:r>
              <a:rPr lang="tr-TR" dirty="0"/>
              <a:t>	</a:t>
            </a:r>
            <a:r>
              <a:rPr lang="tr-TR" dirty="0" smtClean="0"/>
              <a:t>Hafif asit olup beyazlatma, yağ çözme, pas ve mürekkep lekelerinin giderilmesi için kullanılır.</a:t>
            </a:r>
          </a:p>
          <a:p>
            <a:pPr marL="0" indent="0">
              <a:buNone/>
            </a:pPr>
            <a:r>
              <a:rPr lang="tr-TR" dirty="0" smtClean="0"/>
              <a:t>9-Uçucu yağlar</a:t>
            </a:r>
          </a:p>
          <a:p>
            <a:pPr marL="0" indent="0">
              <a:buNone/>
            </a:pPr>
            <a:r>
              <a:rPr lang="tr-TR" dirty="0"/>
              <a:t>	</a:t>
            </a:r>
            <a:r>
              <a:rPr lang="tr-TR" dirty="0" smtClean="0"/>
              <a:t>Güzel koku için kullanılırlar. Nane, elma, </a:t>
            </a:r>
            <a:r>
              <a:rPr lang="tr-TR" err="1" smtClean="0"/>
              <a:t>çilek</a:t>
            </a:r>
            <a:r>
              <a:rPr lang="tr-TR" smtClean="0"/>
              <a:t>, turunçgil</a:t>
            </a:r>
            <a:r>
              <a:rPr lang="tr-TR" dirty="0" smtClean="0"/>
              <a:t> vb.</a:t>
            </a:r>
          </a:p>
          <a:p>
            <a:pPr marL="0" indent="0">
              <a:buNone/>
            </a:pPr>
            <a:r>
              <a:rPr lang="tr-TR" dirty="0" smtClean="0"/>
              <a:t>10-Doğal deterjan ve sabunlar</a:t>
            </a:r>
          </a:p>
          <a:p>
            <a:pPr marL="0" indent="0">
              <a:buNone/>
            </a:pPr>
            <a:r>
              <a:rPr lang="tr-TR" dirty="0"/>
              <a:t>	</a:t>
            </a:r>
            <a:r>
              <a:rPr lang="tr-TR" dirty="0" smtClean="0"/>
              <a:t>Zeytinyağı, defne, lavanta, ısırgan, biberiye, çay, kayısı vb. elde edilen temizlik maddeleri cilde ve doğaya zarar vermezler.</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007040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18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280</TotalTime>
  <Words>288</Words>
  <Application>Microsoft Office PowerPoint</Application>
  <PresentationFormat>Ekran Gösterisi (4:3)</PresentationFormat>
  <Paragraphs>164</Paragraphs>
  <Slides>15</Slides>
  <Notes>0</Notes>
  <HiddenSlides>0</HiddenSlides>
  <MMClips>15</MMClips>
  <ScaleCrop>false</ScaleCrop>
  <HeadingPairs>
    <vt:vector size="4" baseType="variant">
      <vt:variant>
        <vt:lpstr>Tema</vt:lpstr>
      </vt:variant>
      <vt:variant>
        <vt:i4>1</vt:i4>
      </vt:variant>
      <vt:variant>
        <vt:lpstr>Slayt Başlıkları</vt:lpstr>
      </vt:variant>
      <vt:variant>
        <vt:i4>15</vt:i4>
      </vt:variant>
    </vt:vector>
  </HeadingPairs>
  <TitlesOfParts>
    <vt:vector size="16" baseType="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ASUS</dc:creator>
  <cp:lastModifiedBy>ASUS</cp:lastModifiedBy>
  <cp:revision>36</cp:revision>
  <dcterms:created xsi:type="dcterms:W3CDTF">2020-11-12T15:08:25Z</dcterms:created>
  <dcterms:modified xsi:type="dcterms:W3CDTF">2020-11-20T17:51:55Z</dcterms:modified>
</cp:coreProperties>
</file>